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26" y="22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1497268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234399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376243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B11684-324C-4261-AD08-EDD386946C0C}"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257583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11684-324C-4261-AD08-EDD386946C0C}" type="datetimeFigureOut">
              <a:rPr lang="en-US" smtClean="0"/>
              <a:t>10/4/2015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3995201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B11684-324C-4261-AD08-EDD386946C0C}" type="datetimeFigureOut">
              <a:rPr lang="en-US" smtClean="0"/>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6207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B11684-324C-4261-AD08-EDD386946C0C}" type="datetimeFigureOut">
              <a:rPr lang="en-US" smtClean="0"/>
              <a:t>10/4/2015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816837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B11684-324C-4261-AD08-EDD386946C0C}" type="datetimeFigureOut">
              <a:rPr lang="en-US" smtClean="0"/>
              <a:t>10/4/2015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4011351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11684-324C-4261-AD08-EDD386946C0C}" type="datetimeFigureOut">
              <a:rPr lang="en-US" smtClean="0"/>
              <a:t>10/4/2015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758801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11684-324C-4261-AD08-EDD386946C0C}" type="datetimeFigureOut">
              <a:rPr lang="en-US" smtClean="0"/>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398393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11684-324C-4261-AD08-EDD386946C0C}" type="datetimeFigureOut">
              <a:rPr lang="en-US" smtClean="0"/>
              <a:t>10/4/2015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75E002-A1C7-4A11-9A61-6FDB241B0169}" type="slidenum">
              <a:rPr lang="en-US" smtClean="0"/>
              <a:t>‹#›</a:t>
            </a:fld>
            <a:endParaRPr lang="en-US"/>
          </a:p>
        </p:txBody>
      </p:sp>
    </p:spTree>
    <p:extLst>
      <p:ext uri="{BB962C8B-B14F-4D97-AF65-F5344CB8AC3E}">
        <p14:creationId xmlns:p14="http://schemas.microsoft.com/office/powerpoint/2010/main" val="79163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11684-324C-4261-AD08-EDD386946C0C}" type="datetimeFigureOut">
              <a:rPr lang="en-US" smtClean="0"/>
              <a:t>10/4/2015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75E002-A1C7-4A11-9A61-6FDB241B0169}" type="slidenum">
              <a:rPr lang="en-US" smtClean="0"/>
              <a:t>‹#›</a:t>
            </a:fld>
            <a:endParaRPr lang="en-US"/>
          </a:p>
        </p:txBody>
      </p:sp>
    </p:spTree>
    <p:extLst>
      <p:ext uri="{BB962C8B-B14F-4D97-AF65-F5344CB8AC3E}">
        <p14:creationId xmlns:p14="http://schemas.microsoft.com/office/powerpoint/2010/main" val="883189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2.emf"/><Relationship Id="rId4" Type="http://schemas.openxmlformats.org/officeDocument/2006/relationships/oleObject" Target="../embeddings/Microsoft_Excel_97-2003_Worksheet1.xls"/></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772400" cy="1470025"/>
          </a:xfrm>
        </p:spPr>
        <p:txBody>
          <a:bodyPr/>
          <a:lstStyle/>
          <a:p>
            <a:r>
              <a:rPr lang="en-US" dirty="0" smtClean="0"/>
              <a:t>Regression Analysis:</a:t>
            </a:r>
            <a:br>
              <a:rPr lang="en-US" dirty="0" smtClean="0"/>
            </a:br>
            <a:r>
              <a:rPr lang="en-US" dirty="0" smtClean="0"/>
              <a:t>How to </a:t>
            </a:r>
            <a:r>
              <a:rPr lang="en-US" i="1" dirty="0" smtClean="0"/>
              <a:t>DO</a:t>
            </a:r>
            <a:r>
              <a:rPr lang="en-US" dirty="0" smtClean="0"/>
              <a:t> It</a:t>
            </a:r>
            <a:endParaRPr lang="en-US" dirty="0"/>
          </a:p>
        </p:txBody>
      </p:sp>
      <p:sp>
        <p:nvSpPr>
          <p:cNvPr id="3" name="Subtitle 2"/>
          <p:cNvSpPr>
            <a:spLocks noGrp="1"/>
          </p:cNvSpPr>
          <p:nvPr>
            <p:ph type="subTitle" idx="1"/>
          </p:nvPr>
        </p:nvSpPr>
        <p:spPr>
          <a:xfrm>
            <a:off x="1295400" y="2743200"/>
            <a:ext cx="6400800" cy="1143000"/>
          </a:xfrm>
        </p:spPr>
        <p:txBody>
          <a:bodyPr/>
          <a:lstStyle/>
          <a:p>
            <a:r>
              <a:rPr lang="en-US" dirty="0" smtClean="0">
                <a:solidFill>
                  <a:schemeClr val="tx1"/>
                </a:solidFill>
              </a:rPr>
              <a:t>Example: The “car discount” dataset</a:t>
            </a:r>
            <a:endParaRPr lang="en-US" dirty="0">
              <a:solidFill>
                <a:schemeClr val="tx1"/>
              </a:solidFill>
            </a:endParaRPr>
          </a:p>
        </p:txBody>
      </p:sp>
      <p:sp>
        <p:nvSpPr>
          <p:cNvPr id="4" name="Cross 3"/>
          <p:cNvSpPr/>
          <p:nvPr/>
        </p:nvSpPr>
        <p:spPr>
          <a:xfrm>
            <a:off x="1828800" y="5045825"/>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86000" y="5045825"/>
            <a:ext cx="5257800" cy="923330"/>
          </a:xfrm>
          <a:prstGeom prst="rect">
            <a:avLst/>
          </a:prstGeom>
          <a:noFill/>
        </p:spPr>
        <p:txBody>
          <a:bodyPr wrap="square" rtlCol="0">
            <a:spAutoFit/>
          </a:bodyPr>
          <a:lstStyle/>
          <a:p>
            <a:r>
              <a:rPr lang="en-US" dirty="0" smtClean="0"/>
              <a:t>The slides marked with this symbol will be skipped during our first discussion of this dataset. After we cover “hypothesis testing,” we’ll return to them.</a:t>
            </a:r>
            <a:endParaRPr lang="en-US" dirty="0"/>
          </a:p>
        </p:txBody>
      </p:sp>
    </p:spTree>
    <p:extLst>
      <p:ext uri="{BB962C8B-B14F-4D97-AF65-F5344CB8AC3E}">
        <p14:creationId xmlns:p14="http://schemas.microsoft.com/office/powerpoint/2010/main" val="1217438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Coefficients</a:t>
            </a:r>
            <a:endParaRPr lang="en-US" dirty="0"/>
          </a:p>
        </p:txBody>
      </p:sp>
      <p:sp>
        <p:nvSpPr>
          <p:cNvPr id="3" name="Content Placeholder 2"/>
          <p:cNvSpPr>
            <a:spLocks noGrp="1"/>
          </p:cNvSpPr>
          <p:nvPr>
            <p:ph idx="1"/>
          </p:nvPr>
        </p:nvSpPr>
        <p:spPr>
          <a:xfrm>
            <a:off x="304800" y="1600200"/>
            <a:ext cx="8382000" cy="4525963"/>
          </a:xfrm>
        </p:spPr>
        <p:txBody>
          <a:bodyPr>
            <a:normAutofit fontScale="92500"/>
          </a:bodyPr>
          <a:lstStyle/>
          <a:p>
            <a:r>
              <a:rPr lang="en-US" dirty="0" smtClean="0"/>
              <a:t>The coefficient of an explanatory variable in the most-complete model …</a:t>
            </a:r>
          </a:p>
          <a:p>
            <a:pPr lvl="1"/>
            <a:r>
              <a:rPr lang="en-US" dirty="0" smtClean="0"/>
              <a:t>Is an estimate of the average difference in the dependent variable for two distinct individuals who differ (by one unit) only in that explanatory variable.</a:t>
            </a:r>
          </a:p>
          <a:p>
            <a:pPr lvl="1"/>
            <a:r>
              <a:rPr lang="en-US" dirty="0" smtClean="0"/>
              <a:t>Is an estimate of the average difference we’d expect to see in a specific individual if one aspect alone were slightly different (and all other aspects were the same.)</a:t>
            </a:r>
          </a:p>
          <a:p>
            <a:pPr lvl="2"/>
            <a:r>
              <a:rPr lang="en-US" dirty="0"/>
              <a:t>c</a:t>
            </a:r>
            <a:r>
              <a:rPr lang="en-US" dirty="0" smtClean="0"/>
              <a:t>oefficient ± (~2)·(standard error of coefficient)</a:t>
            </a:r>
            <a:endParaRPr lang="en-US" dirty="0"/>
          </a:p>
        </p:txBody>
      </p:sp>
    </p:spTree>
    <p:extLst>
      <p:ext uri="{BB962C8B-B14F-4D97-AF65-F5344CB8AC3E}">
        <p14:creationId xmlns:p14="http://schemas.microsoft.com/office/powerpoint/2010/main" val="271813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9916" y="457200"/>
            <a:ext cx="6492241" cy="444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533399" y="5105400"/>
            <a:ext cx="8068681" cy="1477328"/>
          </a:xfrm>
          <a:prstGeom prst="rect">
            <a:avLst/>
          </a:prstGeom>
          <a:noFill/>
        </p:spPr>
        <p:txBody>
          <a:bodyPr wrap="square" rtlCol="0">
            <a:spAutoFit/>
          </a:bodyPr>
          <a:lstStyle/>
          <a:p>
            <a:pPr>
              <a:spcAft>
                <a:spcPts val="600"/>
              </a:spcAft>
            </a:pPr>
            <a:r>
              <a:rPr lang="en-US" sz="2000" dirty="0" smtClean="0"/>
              <a:t>$9.49 ± 1.9850·$3.63 per year of Age (with same Income and Sex), or</a:t>
            </a:r>
          </a:p>
          <a:p>
            <a:pPr>
              <a:spcAft>
                <a:spcPts val="600"/>
              </a:spcAft>
            </a:pPr>
            <a:r>
              <a:rPr lang="en-US" sz="2000" dirty="0" smtClean="0"/>
              <a:t>-$0.0353 </a:t>
            </a:r>
            <a:r>
              <a:rPr lang="en-US" sz="2000" dirty="0"/>
              <a:t>± 1.9850</a:t>
            </a:r>
            <a:r>
              <a:rPr lang="en-US" sz="2000" dirty="0" smtClean="0"/>
              <a:t>·$0.0037 </a:t>
            </a:r>
            <a:r>
              <a:rPr lang="en-US" sz="2000" dirty="0"/>
              <a:t>per </a:t>
            </a:r>
            <a:r>
              <a:rPr lang="en-US" sz="2000" dirty="0" smtClean="0"/>
              <a:t>dollar of Income (with same Age and Sex), or</a:t>
            </a:r>
          </a:p>
          <a:p>
            <a:r>
              <a:rPr lang="en-US" sz="2000" dirty="0" smtClean="0"/>
              <a:t>$446.29 </a:t>
            </a:r>
            <a:r>
              <a:rPr lang="en-US" sz="2000" dirty="0"/>
              <a:t>± </a:t>
            </a:r>
            <a:r>
              <a:rPr lang="en-US" sz="2000" dirty="0" smtClean="0"/>
              <a:t>1.9850·$64.56 more for a woman (1) than for a man (0) (with same Age and Income)</a:t>
            </a:r>
            <a:endParaRPr lang="en-US" sz="2000" dirty="0"/>
          </a:p>
        </p:txBody>
      </p:sp>
    </p:spTree>
    <p:extLst>
      <p:ext uri="{BB962C8B-B14F-4D97-AF65-F5344CB8AC3E}">
        <p14:creationId xmlns:p14="http://schemas.microsoft.com/office/powerpoint/2010/main" val="367052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468799"/>
            <a:ext cx="7391400" cy="5859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7699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involving Coefficients</a:t>
            </a:r>
            <a:endParaRPr lang="en-US" dirty="0"/>
          </a:p>
        </p:txBody>
      </p:sp>
      <p:sp>
        <p:nvSpPr>
          <p:cNvPr id="3" name="Content Placeholder 2"/>
          <p:cNvSpPr>
            <a:spLocks noGrp="1"/>
          </p:cNvSpPr>
          <p:nvPr>
            <p:ph idx="1"/>
          </p:nvPr>
        </p:nvSpPr>
        <p:spPr>
          <a:xfrm>
            <a:off x="304800" y="1219200"/>
            <a:ext cx="8534400" cy="4525963"/>
          </a:xfrm>
        </p:spPr>
        <p:txBody>
          <a:bodyPr/>
          <a:lstStyle/>
          <a:p>
            <a:r>
              <a:rPr lang="en-US" sz="2800" dirty="0" smtClean="0"/>
              <a:t>In the full model, how strongly does the evidence support saying, “</a:t>
            </a:r>
            <a:r>
              <a:rPr lang="en-US" sz="2800" dirty="0" smtClean="0">
                <a:sym typeface="Symbol"/>
              </a:rPr>
              <a:t></a:t>
            </a:r>
            <a:r>
              <a:rPr lang="en-US" sz="2800" baseline="-25000" dirty="0" smtClean="0">
                <a:sym typeface="Symbol"/>
              </a:rPr>
              <a:t>Sex</a:t>
            </a:r>
            <a:r>
              <a:rPr lang="en-US" sz="2800" dirty="0" smtClean="0">
                <a:sym typeface="Symbol"/>
              </a:rPr>
              <a:t>≥$200”?</a:t>
            </a:r>
          </a:p>
          <a:p>
            <a:pPr lvl="2"/>
            <a:r>
              <a:rPr lang="en-US" sz="2200" dirty="0" smtClean="0"/>
              <a:t>H</a:t>
            </a:r>
            <a:r>
              <a:rPr lang="en-US" sz="2200" baseline="-25000" dirty="0" smtClean="0"/>
              <a:t>0</a:t>
            </a:r>
            <a:r>
              <a:rPr lang="en-US" sz="2200" dirty="0" smtClean="0"/>
              <a:t>: </a:t>
            </a:r>
            <a:r>
              <a:rPr lang="en-US" sz="2200" dirty="0" smtClean="0">
                <a:sym typeface="Symbol"/>
              </a:rPr>
              <a:t></a:t>
            </a:r>
            <a:r>
              <a:rPr lang="en-US" sz="2200" baseline="-25000" dirty="0" smtClean="0">
                <a:sym typeface="Symbol"/>
              </a:rPr>
              <a:t>Sex</a:t>
            </a:r>
            <a:r>
              <a:rPr lang="en-US" sz="2200" dirty="0" smtClean="0">
                <a:sym typeface="Symbol"/>
              </a:rPr>
              <a:t>≤$200,  significance 0.01204% (overwhelmingly strong evidence against </a:t>
            </a:r>
            <a:r>
              <a:rPr lang="en-US" sz="2200" dirty="0" smtClean="0"/>
              <a:t>H</a:t>
            </a:r>
            <a:r>
              <a:rPr lang="en-US" sz="2200" baseline="-25000" dirty="0" smtClean="0"/>
              <a:t>0,</a:t>
            </a:r>
            <a:r>
              <a:rPr lang="en-US" sz="2200" dirty="0" smtClean="0"/>
              <a:t> hence supporting original statement)</a:t>
            </a:r>
          </a:p>
          <a:p>
            <a:pPr marL="0" indent="0">
              <a:buNone/>
            </a:pPr>
            <a:endParaRPr lang="en-US" dirty="0"/>
          </a:p>
        </p:txBody>
      </p:sp>
      <p:pic>
        <p:nvPicPr>
          <p:cNvPr id="1638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4783" y="3200400"/>
            <a:ext cx="6227618" cy="26766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057400" y="6108946"/>
            <a:ext cx="4648200" cy="369332"/>
          </a:xfrm>
          <a:prstGeom prst="rect">
            <a:avLst/>
          </a:prstGeom>
          <a:noFill/>
        </p:spPr>
        <p:txBody>
          <a:bodyPr wrap="square" rtlCol="0">
            <a:spAutoFit/>
          </a:bodyPr>
          <a:lstStyle/>
          <a:p>
            <a:r>
              <a:rPr lang="en-US" dirty="0" smtClean="0"/>
              <a:t>From </a:t>
            </a:r>
            <a:r>
              <a:rPr lang="en-US" dirty="0" smtClean="0"/>
              <a:t>Session-2’s </a:t>
            </a:r>
            <a:r>
              <a:rPr lang="en-US" dirty="0" smtClean="0"/>
              <a:t>“Hypothesis_Testing_Tool.xls”</a:t>
            </a:r>
            <a:endParaRPr lang="en-US" dirty="0"/>
          </a:p>
        </p:txBody>
      </p:sp>
      <p:sp>
        <p:nvSpPr>
          <p:cNvPr id="6" name="Cross 5"/>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9275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Tests involving Coefficients</a:t>
            </a:r>
            <a:endParaRPr lang="en-US" dirty="0"/>
          </a:p>
        </p:txBody>
      </p:sp>
      <p:sp>
        <p:nvSpPr>
          <p:cNvPr id="3" name="Content Placeholder 2"/>
          <p:cNvSpPr>
            <a:spLocks noGrp="1"/>
          </p:cNvSpPr>
          <p:nvPr>
            <p:ph idx="1"/>
          </p:nvPr>
        </p:nvSpPr>
        <p:spPr>
          <a:xfrm>
            <a:off x="304800" y="1219200"/>
            <a:ext cx="8534400" cy="4525963"/>
          </a:xfrm>
        </p:spPr>
        <p:txBody>
          <a:bodyPr/>
          <a:lstStyle/>
          <a:p>
            <a:r>
              <a:rPr lang="en-US" dirty="0" smtClean="0"/>
              <a:t>Other statements?</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92221404"/>
              </p:ext>
            </p:extLst>
          </p:nvPr>
        </p:nvGraphicFramePr>
        <p:xfrm>
          <a:off x="1524000" y="2438400"/>
          <a:ext cx="5867400" cy="2651760"/>
        </p:xfrm>
        <a:graphic>
          <a:graphicData uri="http://schemas.openxmlformats.org/drawingml/2006/table">
            <a:tbl>
              <a:tblPr firstRow="1" bandRow="1">
                <a:tableStyleId>{5C22544A-7EE6-4342-B048-85BDC9FD1C3A}</a:tableStyleId>
              </a:tblPr>
              <a:tblGrid>
                <a:gridCol w="1752600"/>
                <a:gridCol w="2159000"/>
                <a:gridCol w="1955800"/>
              </a:tblGrid>
              <a:tr h="1112520">
                <a:tc>
                  <a:txBody>
                    <a:bodyPr/>
                    <a:lstStyle/>
                    <a:p>
                      <a:r>
                        <a:rPr lang="en-US" dirty="0" smtClean="0"/>
                        <a:t>Statement</a:t>
                      </a:r>
                      <a:endParaRPr lang="en-US" dirty="0"/>
                    </a:p>
                  </a:txBody>
                  <a:tcPr/>
                </a:tc>
                <a:tc>
                  <a:txBody>
                    <a:bodyPr/>
                    <a:lstStyle/>
                    <a:p>
                      <a:r>
                        <a:rPr lang="en-US" dirty="0" smtClean="0"/>
                        <a:t>Significance level of data (with respect to opposite statement)</a:t>
                      </a:r>
                      <a:endParaRPr lang="en-US" dirty="0"/>
                    </a:p>
                  </a:txBody>
                  <a:tcPr/>
                </a:tc>
                <a:tc>
                  <a:txBody>
                    <a:bodyPr/>
                    <a:lstStyle/>
                    <a:p>
                      <a:r>
                        <a:rPr lang="en-US" dirty="0" smtClean="0"/>
                        <a:t>Strength of evidence supporting statement</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≥$200</a:t>
                      </a:r>
                      <a:endParaRPr lang="en-US" dirty="0"/>
                    </a:p>
                  </a:txBody>
                  <a:tcPr/>
                </a:tc>
                <a:tc>
                  <a:txBody>
                    <a:bodyPr/>
                    <a:lstStyle/>
                    <a:p>
                      <a:pPr algn="ctr" fontAlgn="b"/>
                      <a:r>
                        <a:rPr lang="en-US" sz="1800" b="0" i="0" u="none" strike="noStrike" baseline="0" dirty="0">
                          <a:effectLst/>
                          <a:latin typeface="Calibri" pitchFamily="34" charset="0"/>
                        </a:rPr>
                        <a:t>0.01204%</a:t>
                      </a:r>
                    </a:p>
                  </a:txBody>
                  <a:tcPr marL="9525" marR="9525" marT="9525" marB="0" anchor="b"/>
                </a:tc>
                <a:tc>
                  <a:txBody>
                    <a:bodyPr/>
                    <a:lstStyle/>
                    <a:p>
                      <a:r>
                        <a:rPr lang="en-US" dirty="0" smtClean="0"/>
                        <a:t>overwhelming</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≥$300</a:t>
                      </a:r>
                      <a:endParaRPr lang="en-US" dirty="0"/>
                    </a:p>
                  </a:txBody>
                  <a:tcPr/>
                </a:tc>
                <a:tc>
                  <a:txBody>
                    <a:bodyPr/>
                    <a:lstStyle/>
                    <a:p>
                      <a:pPr algn="ctr" fontAlgn="b"/>
                      <a:r>
                        <a:rPr lang="en-US" sz="1800" b="0" i="0" u="none" strike="noStrike" baseline="0" dirty="0">
                          <a:effectLst/>
                          <a:latin typeface="Calibri" pitchFamily="34" charset="0"/>
                        </a:rPr>
                        <a:t>1.28444%</a:t>
                      </a:r>
                    </a:p>
                  </a:txBody>
                  <a:tcPr marL="9525" marR="9525" marT="9525" marB="0" anchor="b"/>
                </a:tc>
                <a:tc>
                  <a:txBody>
                    <a:bodyPr/>
                    <a:lstStyle/>
                    <a:p>
                      <a:r>
                        <a:rPr lang="en-US" dirty="0" smtClean="0"/>
                        <a:t>very</a:t>
                      </a:r>
                      <a:r>
                        <a:rPr lang="en-US" baseline="0" dirty="0" smtClean="0"/>
                        <a:t> strong</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≥$350</a:t>
                      </a:r>
                      <a:endParaRPr lang="en-US" dirty="0"/>
                    </a:p>
                  </a:txBody>
                  <a:tcPr/>
                </a:tc>
                <a:tc>
                  <a:txBody>
                    <a:bodyPr/>
                    <a:lstStyle/>
                    <a:p>
                      <a:pPr algn="ctr" fontAlgn="b"/>
                      <a:r>
                        <a:rPr lang="en-US" sz="1800" b="0" i="0" u="none" strike="noStrike" baseline="0" dirty="0">
                          <a:effectLst/>
                          <a:latin typeface="Calibri" pitchFamily="34" charset="0"/>
                        </a:rPr>
                        <a:t>6.95385%</a:t>
                      </a:r>
                    </a:p>
                  </a:txBody>
                  <a:tcPr marL="9525" marR="9525" marT="9525" marB="0" anchor="b"/>
                </a:tc>
                <a:tc>
                  <a:txBody>
                    <a:bodyPr/>
                    <a:lstStyle/>
                    <a:p>
                      <a:r>
                        <a:rPr lang="en-US" dirty="0" smtClean="0"/>
                        <a:t>somewhat strong</a:t>
                      </a:r>
                      <a:endParaRPr lang="en-US" dirty="0"/>
                    </a:p>
                  </a:txBody>
                  <a:tcPr/>
                </a:tc>
              </a:tr>
              <a:tr h="348984">
                <a:tc>
                  <a:txBody>
                    <a:bodyPr/>
                    <a:lstStyle/>
                    <a:p>
                      <a:r>
                        <a:rPr lang="en-US" dirty="0" smtClean="0">
                          <a:sym typeface="Symbol"/>
                        </a:rPr>
                        <a:t></a:t>
                      </a:r>
                      <a:r>
                        <a:rPr lang="en-US" baseline="-25000" dirty="0" smtClean="0">
                          <a:sym typeface="Symbol"/>
                        </a:rPr>
                        <a:t>Sex</a:t>
                      </a:r>
                      <a:r>
                        <a:rPr lang="en-US" dirty="0" smtClean="0">
                          <a:sym typeface="Symbol"/>
                        </a:rPr>
                        <a:t>≥$400</a:t>
                      </a:r>
                      <a:endParaRPr lang="en-US" dirty="0"/>
                    </a:p>
                  </a:txBody>
                  <a:tcPr/>
                </a:tc>
                <a:tc>
                  <a:txBody>
                    <a:bodyPr/>
                    <a:lstStyle/>
                    <a:p>
                      <a:pPr algn="ctr" fontAlgn="b"/>
                      <a:r>
                        <a:rPr lang="en-US" sz="1800" b="0" i="0" u="none" strike="noStrike" baseline="0" dirty="0">
                          <a:effectLst/>
                          <a:latin typeface="Calibri" pitchFamily="34" charset="0"/>
                        </a:rPr>
                        <a:t>23.75235%</a:t>
                      </a:r>
                    </a:p>
                  </a:txBody>
                  <a:tcPr marL="9525" marR="9525" marT="9525" marB="0" anchor="b"/>
                </a:tc>
                <a:tc>
                  <a:txBody>
                    <a:bodyPr/>
                    <a:lstStyle/>
                    <a:p>
                      <a:r>
                        <a:rPr lang="en-US" dirty="0" smtClean="0"/>
                        <a:t>quite</a:t>
                      </a:r>
                      <a:r>
                        <a:rPr lang="en-US" baseline="0" dirty="0" smtClean="0"/>
                        <a:t> weak</a:t>
                      </a:r>
                      <a:endParaRPr lang="en-US" dirty="0"/>
                    </a:p>
                  </a:txBody>
                  <a:tcPr/>
                </a:tc>
              </a:tr>
            </a:tbl>
          </a:graphicData>
        </a:graphic>
      </p:graphicFrame>
      <p:sp>
        <p:nvSpPr>
          <p:cNvPr id="6" name="TextBox 5"/>
          <p:cNvSpPr txBox="1"/>
          <p:nvPr/>
        </p:nvSpPr>
        <p:spPr>
          <a:xfrm>
            <a:off x="2057400" y="6073032"/>
            <a:ext cx="5396345" cy="369332"/>
          </a:xfrm>
          <a:prstGeom prst="rect">
            <a:avLst/>
          </a:prstGeom>
          <a:noFill/>
        </p:spPr>
        <p:txBody>
          <a:bodyPr wrap="square" rtlCol="0">
            <a:spAutoFit/>
          </a:bodyPr>
          <a:lstStyle/>
          <a:p>
            <a:r>
              <a:rPr lang="en-US" dirty="0" smtClean="0"/>
              <a:t>From Session-1’s “Hypothesis_Testing_Tool.xls”</a:t>
            </a:r>
            <a:endParaRPr lang="en-US" dirty="0"/>
          </a:p>
        </p:txBody>
      </p:sp>
      <p:sp>
        <p:nvSpPr>
          <p:cNvPr id="7" name="Cross 6"/>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2900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Predictions</a:t>
            </a:r>
            <a:endParaRPr lang="en-US" dirty="0"/>
          </a:p>
        </p:txBody>
      </p:sp>
      <p:sp>
        <p:nvSpPr>
          <p:cNvPr id="3" name="Content Placeholder 2"/>
          <p:cNvSpPr>
            <a:spLocks noGrp="1"/>
          </p:cNvSpPr>
          <p:nvPr>
            <p:ph idx="1"/>
          </p:nvPr>
        </p:nvSpPr>
        <p:spPr/>
        <p:txBody>
          <a:bodyPr>
            <a:normAutofit/>
          </a:bodyPr>
          <a:lstStyle/>
          <a:p>
            <a:r>
              <a:rPr lang="en-US" dirty="0" smtClean="0"/>
              <a:t>Based on ANY model, what would we predict the dependent variable to be, if all we knew about an individual were the given values for the listed explanatory variables?</a:t>
            </a:r>
          </a:p>
          <a:p>
            <a:pPr lvl="2"/>
            <a:r>
              <a:rPr lang="en-US" dirty="0" smtClean="0"/>
              <a:t>Prediction ± (~2)·(standard error of the prediction)</a:t>
            </a:r>
          </a:p>
          <a:p>
            <a:r>
              <a:rPr lang="en-US" dirty="0"/>
              <a:t>W</a:t>
            </a:r>
            <a:r>
              <a:rPr lang="en-US" dirty="0" smtClean="0"/>
              <a:t>hat would we expect to see, on average, across a large pool of similar individuals?</a:t>
            </a:r>
          </a:p>
          <a:p>
            <a:pPr lvl="2"/>
            <a:r>
              <a:rPr lang="en-US" dirty="0" smtClean="0"/>
              <a:t>Prediction ± (~2)·(std. error of the estimated mean)</a:t>
            </a:r>
          </a:p>
          <a:p>
            <a:pPr marL="457200" lvl="1" indent="0">
              <a:buNone/>
            </a:pPr>
            <a:endParaRPr lang="en-US" dirty="0" smtClean="0"/>
          </a:p>
        </p:txBody>
      </p:sp>
    </p:spTree>
    <p:extLst>
      <p:ext uri="{BB962C8B-B14F-4D97-AF65-F5344CB8AC3E}">
        <p14:creationId xmlns:p14="http://schemas.microsoft.com/office/powerpoint/2010/main" val="204224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57200"/>
            <a:ext cx="6108701" cy="435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447800" y="5105400"/>
            <a:ext cx="6248400" cy="2185214"/>
          </a:xfrm>
          <a:prstGeom prst="rect">
            <a:avLst/>
          </a:prstGeom>
          <a:noFill/>
        </p:spPr>
        <p:txBody>
          <a:bodyPr wrap="square" rtlCol="0">
            <a:spAutoFit/>
          </a:bodyPr>
          <a:lstStyle/>
          <a:p>
            <a:r>
              <a:rPr lang="en-US" dirty="0" smtClean="0"/>
              <a:t>$1,466.76 ± 1.9850·$305.56, an individual prediction</a:t>
            </a:r>
          </a:p>
          <a:p>
            <a:pPr>
              <a:spcAft>
                <a:spcPts val="1200"/>
              </a:spcAft>
            </a:pPr>
            <a:r>
              <a:rPr lang="en-US" dirty="0" smtClean="0"/>
              <a:t>for a 30-year-old woman earning $35,000/year</a:t>
            </a:r>
          </a:p>
          <a:p>
            <a:r>
              <a:rPr lang="en-US" dirty="0"/>
              <a:t>$1,466.76 ± 1.9850</a:t>
            </a:r>
            <a:r>
              <a:rPr lang="en-US" dirty="0" smtClean="0"/>
              <a:t>·$51.51, an estimate of the large-group mean</a:t>
            </a:r>
          </a:p>
          <a:p>
            <a:r>
              <a:rPr lang="en-US" dirty="0" smtClean="0"/>
              <a:t>for 30-year-old women </a:t>
            </a:r>
            <a:r>
              <a:rPr lang="en-US" dirty="0"/>
              <a:t>earning $35,000/year</a:t>
            </a:r>
          </a:p>
          <a:p>
            <a:endParaRPr lang="en-US" dirty="0"/>
          </a:p>
          <a:p>
            <a:endParaRPr lang="en-US" dirty="0" smtClean="0"/>
          </a:p>
          <a:p>
            <a:endParaRPr lang="en-US" dirty="0"/>
          </a:p>
        </p:txBody>
      </p:sp>
    </p:spTree>
    <p:extLst>
      <p:ext uri="{BB962C8B-B14F-4D97-AF65-F5344CB8AC3E}">
        <p14:creationId xmlns:p14="http://schemas.microsoft.com/office/powerpoint/2010/main" val="2839557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significance level of the t-ratio (for each variable separately)</a:t>
            </a:r>
          </a:p>
          <a:p>
            <a:pPr lvl="2"/>
            <a:r>
              <a:rPr lang="en-US" dirty="0" smtClean="0"/>
              <a:t>Sometimes called the “p-value” for that variable</a:t>
            </a:r>
          </a:p>
          <a:p>
            <a:pPr lvl="1"/>
            <a:r>
              <a:rPr lang="en-US" dirty="0" smtClean="0"/>
              <a:t>How strong is the evidence that, in a model already containing all of the other explanatory variables, this variable “belongs” (i.e., has a non-zero coefficient of its own)?</a:t>
            </a:r>
          </a:p>
          <a:p>
            <a:pPr lvl="1"/>
            <a:r>
              <a:rPr lang="en-US" dirty="0" smtClean="0"/>
              <a:t>Equivalently, is this a variable whose value we’d like to know when predicting </a:t>
            </a:r>
            <a:r>
              <a:rPr lang="en-US" b="1" i="1" dirty="0" smtClean="0"/>
              <a:t>for a specific individual</a:t>
            </a:r>
            <a:r>
              <a:rPr lang="en-US" dirty="0" smtClean="0"/>
              <a:t>?</a:t>
            </a:r>
          </a:p>
          <a:p>
            <a:pPr lvl="2"/>
            <a:r>
              <a:rPr lang="en-US" dirty="0" smtClean="0"/>
              <a:t>Close to zero = strong evidence it </a:t>
            </a:r>
            <a:r>
              <a:rPr lang="en-US" i="1" dirty="0" smtClean="0"/>
              <a:t>DOES</a:t>
            </a:r>
            <a:r>
              <a:rPr lang="en-US" dirty="0" smtClean="0"/>
              <a:t> belong </a:t>
            </a:r>
          </a:p>
          <a:p>
            <a:pPr marL="914400" lvl="2" indent="0">
              <a:buNone/>
            </a:pPr>
            <a:r>
              <a:rPr lang="en-US" dirty="0"/>
              <a:t> </a:t>
            </a:r>
            <a:r>
              <a:rPr lang="en-US" dirty="0" smtClean="0"/>
              <a:t>   (our null hypothesis is that it doesn’t)</a:t>
            </a:r>
          </a:p>
          <a:p>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704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23938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ross 2"/>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7551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Null hypothesis: “In the current model, the true coefficient of </a:t>
            </a:r>
            <a:r>
              <a:rPr lang="en-US" i="1" dirty="0" smtClean="0"/>
              <a:t>this</a:t>
            </a:r>
            <a:r>
              <a:rPr lang="en-US" dirty="0" smtClean="0"/>
              <a:t> variable is 0.”</a:t>
            </a:r>
          </a:p>
          <a:p>
            <a:pPr lvl="1"/>
            <a:r>
              <a:rPr lang="en-US" dirty="0" smtClean="0"/>
              <a:t>The coefficient of this variable is our estimate</a:t>
            </a:r>
          </a:p>
          <a:p>
            <a:pPr lvl="1"/>
            <a:r>
              <a:rPr lang="en-US" dirty="0" smtClean="0"/>
              <a:t>(coefficient) / (standard error of the coefficient)</a:t>
            </a:r>
          </a:p>
          <a:p>
            <a:pPr marL="457200" lvl="1" indent="0">
              <a:spcBef>
                <a:spcPts val="0"/>
              </a:spcBef>
              <a:buNone/>
            </a:pPr>
            <a:r>
              <a:rPr lang="en-US" dirty="0" smtClean="0"/>
              <a:t>    tells us how many standard deviations away from         </a:t>
            </a:r>
          </a:p>
          <a:p>
            <a:pPr marL="457200" lvl="1" indent="0">
              <a:spcBef>
                <a:spcPts val="0"/>
              </a:spcBef>
              <a:buNone/>
            </a:pPr>
            <a:r>
              <a:rPr lang="en-US" dirty="0"/>
              <a:t>  </a:t>
            </a:r>
            <a:r>
              <a:rPr lang="en-US" dirty="0" smtClean="0"/>
              <a:t>  the hypothesized truth (0) the estimate is</a:t>
            </a:r>
          </a:p>
          <a:p>
            <a:pPr lvl="2">
              <a:spcBef>
                <a:spcPts val="600"/>
              </a:spcBef>
            </a:pPr>
            <a:r>
              <a:rPr lang="en-US" dirty="0"/>
              <a:t>s</a:t>
            </a:r>
            <a:r>
              <a:rPr lang="en-US" dirty="0" smtClean="0"/>
              <a:t>ignificance = </a:t>
            </a:r>
            <a:r>
              <a:rPr lang="en-US" dirty="0" err="1" smtClean="0"/>
              <a:t>Pr</a:t>
            </a:r>
            <a:r>
              <a:rPr lang="en-US" dirty="0" smtClean="0"/>
              <a:t>(we’d be this far away just by chance)</a:t>
            </a:r>
          </a:p>
          <a:p>
            <a:pPr lvl="1">
              <a:spcBef>
                <a:spcPts val="600"/>
              </a:spcBef>
            </a:pPr>
            <a:r>
              <a:rPr lang="en-US" dirty="0" smtClean="0"/>
              <a:t>Close to 0% = (recall coin-flipping story)</a:t>
            </a:r>
          </a:p>
          <a:p>
            <a:pPr lvl="2">
              <a:spcBef>
                <a:spcPts val="600"/>
              </a:spcBef>
            </a:pPr>
            <a:r>
              <a:rPr lang="en-US" dirty="0" smtClean="0"/>
              <a:t>highly contradictory to null hypothesis</a:t>
            </a:r>
          </a:p>
          <a:p>
            <a:pPr lvl="2">
              <a:spcBef>
                <a:spcPts val="600"/>
              </a:spcBef>
            </a:pPr>
            <a:r>
              <a:rPr lang="en-US" dirty="0" smtClean="0"/>
              <a:t>strongly supportive of alternative (it </a:t>
            </a:r>
            <a:r>
              <a:rPr lang="en-US" i="1" dirty="0" smtClean="0"/>
              <a:t>DOES</a:t>
            </a:r>
            <a:r>
              <a:rPr lang="en-US" dirty="0" smtClean="0"/>
              <a:t> belong)</a:t>
            </a:r>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063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Discounts on Car Purchases</a:t>
            </a:r>
          </a:p>
        </p:txBody>
      </p:sp>
      <p:sp>
        <p:nvSpPr>
          <p:cNvPr id="3" name="Content Placeholder 2"/>
          <p:cNvSpPr>
            <a:spLocks noGrp="1"/>
          </p:cNvSpPr>
          <p:nvPr>
            <p:ph idx="1"/>
          </p:nvPr>
        </p:nvSpPr>
        <p:spPr/>
        <p:txBody>
          <a:bodyPr>
            <a:normAutofit fontScale="77500" lnSpcReduction="20000"/>
          </a:bodyPr>
          <a:lstStyle/>
          <a:p>
            <a:pPr>
              <a:spcAft>
                <a:spcPts val="1200"/>
              </a:spcAft>
            </a:pPr>
            <a:r>
              <a:rPr lang="en-US" dirty="0" smtClean="0"/>
              <a:t>Of </a:t>
            </a:r>
            <a:r>
              <a:rPr lang="en-US" dirty="0"/>
              <a:t>course, no one pays list price for a new car.  Realizing this, the owner of a new-car dealership </a:t>
            </a:r>
            <a:r>
              <a:rPr lang="en-US" dirty="0" smtClean="0"/>
              <a:t>has decided </a:t>
            </a:r>
            <a:r>
              <a:rPr lang="en-US" dirty="0"/>
              <a:t>to conduct a study, to attempt to understand better the relationship between </a:t>
            </a:r>
            <a:r>
              <a:rPr lang="en-US" dirty="0" smtClean="0"/>
              <a:t>customer characteristics</a:t>
            </a:r>
            <a:r>
              <a:rPr lang="en-US" dirty="0"/>
              <a:t>, and customer success in negotiating a discount from his salespeople</a:t>
            </a:r>
            <a:r>
              <a:rPr lang="en-US" dirty="0" smtClean="0"/>
              <a:t>.</a:t>
            </a:r>
          </a:p>
          <a:p>
            <a:r>
              <a:rPr lang="en-US" dirty="0" smtClean="0"/>
              <a:t>He </a:t>
            </a:r>
            <a:r>
              <a:rPr lang="en-US" dirty="0"/>
              <a:t>collects data on a </a:t>
            </a:r>
            <a:r>
              <a:rPr lang="en-US" dirty="0" smtClean="0"/>
              <a:t>sample </a:t>
            </a:r>
            <a:r>
              <a:rPr lang="en-US" dirty="0"/>
              <a:t>of 100 purchasers of mid-size cars (he has already sold several thousand of these cars</a:t>
            </a:r>
            <a:r>
              <a:rPr lang="en-US" dirty="0" smtClean="0"/>
              <a:t>):</a:t>
            </a:r>
          </a:p>
          <a:p>
            <a:pPr lvl="1"/>
            <a:r>
              <a:rPr lang="en-US" dirty="0" smtClean="0"/>
              <a:t>  </a:t>
            </a:r>
            <a:r>
              <a:rPr lang="en-US" dirty="0"/>
              <a:t>Specifically</a:t>
            </a:r>
            <a:r>
              <a:rPr lang="en-US" dirty="0" smtClean="0"/>
              <a:t>, he </a:t>
            </a:r>
            <a:r>
              <a:rPr lang="en-US" dirty="0"/>
              <a:t>notes the age, annual income, and sex (men were represented by 0, and women by 1, in the coding of sex) </a:t>
            </a:r>
            <a:r>
              <a:rPr lang="en-US" dirty="0" smtClean="0"/>
              <a:t>of </a:t>
            </a:r>
            <a:r>
              <a:rPr lang="en-US" dirty="0"/>
              <a:t>each purchaser (obtained from credit records), together with the discount from list price which the </a:t>
            </a:r>
            <a:r>
              <a:rPr lang="en-US" dirty="0" smtClean="0"/>
              <a:t>purchaser </a:t>
            </a:r>
            <a:r>
              <a:rPr lang="en-US" dirty="0"/>
              <a:t>finally received</a:t>
            </a:r>
            <a:r>
              <a:rPr lang="en-US" dirty="0" smtClean="0"/>
              <a:t>.</a:t>
            </a:r>
            <a:endParaRPr lang="en-US" dirty="0"/>
          </a:p>
        </p:txBody>
      </p:sp>
    </p:spTree>
    <p:extLst>
      <p:ext uri="{BB962C8B-B14F-4D97-AF65-F5344CB8AC3E}">
        <p14:creationId xmlns:p14="http://schemas.microsoft.com/office/powerpoint/2010/main" val="358773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Significance (continued)</a:t>
            </a:r>
            <a:endParaRPr lang="en-US" dirty="0"/>
          </a:p>
        </p:txBody>
      </p:sp>
      <p:sp>
        <p:nvSpPr>
          <p:cNvPr id="3" name="Content Placeholder 2"/>
          <p:cNvSpPr>
            <a:spLocks noGrp="1"/>
          </p:cNvSpPr>
          <p:nvPr>
            <p:ph idx="1"/>
          </p:nvPr>
        </p:nvSpPr>
        <p:spPr/>
        <p:txBody>
          <a:bodyPr>
            <a:normAutofit fontScale="92500"/>
          </a:bodyPr>
          <a:lstStyle/>
          <a:p>
            <a:r>
              <a:rPr lang="en-US" dirty="0" smtClean="0"/>
              <a:t>The significance level deals with the </a:t>
            </a:r>
            <a:r>
              <a:rPr lang="en-US" i="1" dirty="0" smtClean="0"/>
              <a:t>marginal</a:t>
            </a:r>
            <a:r>
              <a:rPr lang="en-US" dirty="0" smtClean="0"/>
              <a:t> contribution of a variable to the current model.</a:t>
            </a:r>
          </a:p>
          <a:p>
            <a:r>
              <a:rPr lang="en-US" dirty="0" smtClean="0"/>
              <a:t>Adding an irrelevant explanatory variable to a regression model will increase the adjusted coefficient of determination about half the time. The significance level tells us if the coefficient of determination went up by </a:t>
            </a:r>
            <a:r>
              <a:rPr lang="en-US" i="1" dirty="0" smtClean="0"/>
              <a:t>enough</a:t>
            </a:r>
            <a:r>
              <a:rPr lang="en-US" dirty="0" smtClean="0"/>
              <a:t> to argue that the new variable is relevant.</a:t>
            </a:r>
            <a:endParaRPr lang="en-US" dirty="0"/>
          </a:p>
        </p:txBody>
      </p:sp>
      <p:sp>
        <p:nvSpPr>
          <p:cNvPr id="4" name="Cross 3"/>
          <p:cNvSpPr/>
          <p:nvPr/>
        </p:nvSpPr>
        <p:spPr>
          <a:xfrm>
            <a:off x="609600" y="762000"/>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530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Beta-Weights</a:t>
            </a:r>
            <a:endParaRPr lang="en-US" dirty="0"/>
          </a:p>
        </p:txBody>
      </p:sp>
      <p:sp>
        <p:nvSpPr>
          <p:cNvPr id="3" name="Content Placeholder 2"/>
          <p:cNvSpPr>
            <a:spLocks noGrp="1"/>
          </p:cNvSpPr>
          <p:nvPr>
            <p:ph idx="1"/>
          </p:nvPr>
        </p:nvSpPr>
        <p:spPr/>
        <p:txBody>
          <a:bodyPr>
            <a:normAutofit/>
          </a:bodyPr>
          <a:lstStyle/>
          <a:p>
            <a:r>
              <a:rPr lang="en-US" dirty="0" smtClean="0"/>
              <a:t>Why is Discount varying from one sale to the next?</a:t>
            </a:r>
          </a:p>
          <a:p>
            <a:pPr lvl="1"/>
            <a:r>
              <a:rPr lang="en-US" dirty="0" smtClean="0"/>
              <a:t>What’s </a:t>
            </a:r>
            <a:r>
              <a:rPr lang="en-US" dirty="0"/>
              <a:t>the relative explanatory “power” of (</a:t>
            </a:r>
            <a:r>
              <a:rPr lang="en-US" dirty="0" smtClean="0"/>
              <a:t>variation in) each </a:t>
            </a:r>
            <a:r>
              <a:rPr lang="en-US" dirty="0"/>
              <a:t>of the explanatory variables (in explaining the currently-observed variability in the dependent variable </a:t>
            </a:r>
            <a:r>
              <a:rPr lang="en-US" b="1" i="1" dirty="0"/>
              <a:t>across the population</a:t>
            </a:r>
            <a:r>
              <a:rPr lang="en-US" dirty="0"/>
              <a:t>)?</a:t>
            </a:r>
          </a:p>
          <a:p>
            <a:pPr lvl="1"/>
            <a:r>
              <a:rPr lang="en-US" dirty="0" smtClean="0"/>
              <a:t>The comparative magnitudes of the beta-weights (for all of the explanatory variables together in the model) answer this question.</a:t>
            </a:r>
          </a:p>
        </p:txBody>
      </p:sp>
    </p:spTree>
    <p:extLst>
      <p:ext uri="{BB962C8B-B14F-4D97-AF65-F5344CB8AC3E}">
        <p14:creationId xmlns:p14="http://schemas.microsoft.com/office/powerpoint/2010/main" val="428351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609600"/>
            <a:ext cx="5410201" cy="370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600200" y="4648200"/>
            <a:ext cx="6096000" cy="1354217"/>
          </a:xfrm>
          <a:prstGeom prst="rect">
            <a:avLst/>
          </a:prstGeom>
          <a:noFill/>
        </p:spPr>
        <p:txBody>
          <a:bodyPr wrap="square" rtlCol="0">
            <a:spAutoFit/>
          </a:bodyPr>
          <a:lstStyle/>
          <a:p>
            <a:pPr marL="285750" indent="-285750">
              <a:spcAft>
                <a:spcPts val="1200"/>
              </a:spcAft>
              <a:buFont typeface="Arial" pitchFamily="34" charset="0"/>
              <a:buChar char="•"/>
            </a:pPr>
            <a:r>
              <a:rPr lang="en-US" dirty="0" smtClean="0"/>
              <a:t>Why does discount vary across the population?</a:t>
            </a:r>
          </a:p>
          <a:p>
            <a:pPr marL="742950" lvl="1" indent="-285750">
              <a:buFont typeface="Arial" pitchFamily="34" charset="0"/>
              <a:buChar char="•"/>
            </a:pPr>
            <a:r>
              <a:rPr lang="en-US" dirty="0" smtClean="0"/>
              <a:t>Primarily, because Income varies.</a:t>
            </a:r>
          </a:p>
          <a:p>
            <a:pPr marL="742950" lvl="1" indent="-285750">
              <a:buFont typeface="Arial" pitchFamily="34" charset="0"/>
              <a:buChar char="•"/>
            </a:pPr>
            <a:r>
              <a:rPr lang="en-US" dirty="0" smtClean="0"/>
              <a:t>Secondarily, because some purchasers are men and others are women (i.e., Sex varies).</a:t>
            </a:r>
            <a:endParaRPr lang="en-US" dirty="0"/>
          </a:p>
        </p:txBody>
      </p:sp>
    </p:spTree>
    <p:extLst>
      <p:ext uri="{BB962C8B-B14F-4D97-AF65-F5344CB8AC3E}">
        <p14:creationId xmlns:p14="http://schemas.microsoft.com/office/powerpoint/2010/main" val="41154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Beta-Weights (continued)</a:t>
            </a:r>
            <a:endParaRPr lang="en-US" dirty="0"/>
          </a:p>
        </p:txBody>
      </p:sp>
      <p:sp>
        <p:nvSpPr>
          <p:cNvPr id="3" name="Content Placeholder 2"/>
          <p:cNvSpPr>
            <a:spLocks noGrp="1"/>
          </p:cNvSpPr>
          <p:nvPr>
            <p:ph idx="1"/>
          </p:nvPr>
        </p:nvSpPr>
        <p:spPr/>
        <p:txBody>
          <a:bodyPr>
            <a:normAutofit fontScale="92500"/>
          </a:bodyPr>
          <a:lstStyle/>
          <a:p>
            <a:r>
              <a:rPr lang="en-US" dirty="0" smtClean="0"/>
              <a:t>Each answers the question:</a:t>
            </a:r>
          </a:p>
          <a:p>
            <a:pPr lvl="1"/>
            <a:r>
              <a:rPr lang="en-US" dirty="0" smtClean="0"/>
              <a:t>If two individuals have the same values for all the explanatory variables in the model except one, and for this one their values differ by one standard-deviation’s-worth of variability (in this variable), then their predicted values for the dependent variable would differ by how many standard deviations (of variability in the dependent variable)?</a:t>
            </a:r>
          </a:p>
          <a:p>
            <a:pPr lvl="2"/>
            <a:r>
              <a:rPr lang="en-US" dirty="0" smtClean="0"/>
              <a:t>“Typical</a:t>
            </a:r>
            <a:r>
              <a:rPr lang="en-US" dirty="0"/>
              <a:t>” variation in each of the explanatory variables alone can explain </a:t>
            </a:r>
            <a:r>
              <a:rPr lang="en-US" dirty="0" smtClean="0"/>
              <a:t>(relatively) how </a:t>
            </a:r>
            <a:r>
              <a:rPr lang="en-US" dirty="0"/>
              <a:t>much of the observed variability in the dependent variable?</a:t>
            </a:r>
          </a:p>
          <a:p>
            <a:pPr lvl="1"/>
            <a:endParaRPr lang="en-US" dirty="0"/>
          </a:p>
        </p:txBody>
      </p:sp>
    </p:spTree>
    <p:extLst>
      <p:ext uri="{BB962C8B-B14F-4D97-AF65-F5344CB8AC3E}">
        <p14:creationId xmlns:p14="http://schemas.microsoft.com/office/powerpoint/2010/main" val="754118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 Explore </a:t>
            </a:r>
            <a:r>
              <a:rPr lang="en-US" dirty="0"/>
              <a:t>O</a:t>
            </a:r>
            <a:r>
              <a:rPr lang="en-US" dirty="0" smtClean="0"/>
              <a:t>ther </a:t>
            </a:r>
            <a:r>
              <a:rPr lang="en-US" dirty="0"/>
              <a:t>M</a:t>
            </a:r>
            <a:r>
              <a:rPr lang="en-US" dirty="0" smtClean="0"/>
              <a:t>odels</a:t>
            </a:r>
            <a:endParaRPr lang="en-US" dirty="0"/>
          </a:p>
        </p:txBody>
      </p:sp>
      <p:sp>
        <p:nvSpPr>
          <p:cNvPr id="3" name="Content Placeholder 2"/>
          <p:cNvSpPr>
            <a:spLocks noGrp="1"/>
          </p:cNvSpPr>
          <p:nvPr>
            <p:ph idx="1"/>
          </p:nvPr>
        </p:nvSpPr>
        <p:spPr/>
        <p:txBody>
          <a:bodyPr/>
          <a:lstStyle/>
          <a:p>
            <a:r>
              <a:rPr lang="en-US" dirty="0" smtClean="0"/>
              <a:t>We can drop variables</a:t>
            </a:r>
          </a:p>
          <a:p>
            <a:pPr lvl="1"/>
            <a:r>
              <a:rPr lang="en-US" dirty="0" smtClean="0"/>
              <a:t>Are older or younger purchasers currently getting larger discounts?</a:t>
            </a:r>
          </a:p>
          <a:p>
            <a:r>
              <a:rPr lang="en-US" dirty="0" smtClean="0"/>
              <a:t>We can change the dependent variable</a:t>
            </a:r>
          </a:p>
          <a:p>
            <a:pPr lvl="1"/>
            <a:r>
              <a:rPr lang="en-US" dirty="0" smtClean="0"/>
              <a:t>Are the female purchasers, on average, older or younger than the male purchasers?</a:t>
            </a:r>
          </a:p>
          <a:p>
            <a:pPr lvl="1"/>
            <a:r>
              <a:rPr lang="en-US" dirty="0" smtClean="0"/>
              <a:t>What’s the impact of aging on purchaser income?</a:t>
            </a:r>
            <a:endParaRPr lang="en-US" dirty="0"/>
          </a:p>
        </p:txBody>
      </p:sp>
    </p:spTree>
    <p:extLst>
      <p:ext uri="{BB962C8B-B14F-4D97-AF65-F5344CB8AC3E}">
        <p14:creationId xmlns:p14="http://schemas.microsoft.com/office/powerpoint/2010/main" val="67255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524000"/>
            <a:ext cx="3505200" cy="370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38200" y="5486400"/>
            <a:ext cx="7239000" cy="800219"/>
          </a:xfrm>
          <a:prstGeom prst="rect">
            <a:avLst/>
          </a:prstGeom>
          <a:noFill/>
        </p:spPr>
        <p:txBody>
          <a:bodyPr wrap="square" rtlCol="0">
            <a:spAutoFit/>
          </a:bodyPr>
          <a:lstStyle/>
          <a:p>
            <a:pPr>
              <a:spcAft>
                <a:spcPts val="1200"/>
              </a:spcAft>
            </a:pPr>
            <a:r>
              <a:rPr lang="en-US" dirty="0" smtClean="0"/>
              <a:t>Male purchasers are, on average, 38.91 years old.</a:t>
            </a:r>
          </a:p>
          <a:p>
            <a:r>
              <a:rPr lang="en-US" dirty="0" smtClean="0"/>
              <a:t>Female purchasers are, on average, 3.93 years younger than the men.</a:t>
            </a:r>
            <a:endParaRPr lang="en-US" dirty="0"/>
          </a:p>
        </p:txBody>
      </p:sp>
      <p:sp>
        <p:nvSpPr>
          <p:cNvPr id="5" name="TextBox 4"/>
          <p:cNvSpPr txBox="1"/>
          <p:nvPr/>
        </p:nvSpPr>
        <p:spPr>
          <a:xfrm>
            <a:off x="990600" y="457200"/>
            <a:ext cx="7315200" cy="646331"/>
          </a:xfrm>
          <a:prstGeom prst="rect">
            <a:avLst/>
          </a:prstGeom>
          <a:noFill/>
        </p:spPr>
        <p:txBody>
          <a:bodyPr wrap="square" rtlCol="0">
            <a:spAutoFit/>
          </a:bodyPr>
          <a:lstStyle/>
          <a:p>
            <a:pPr lvl="1"/>
            <a:r>
              <a:rPr lang="en-US" dirty="0"/>
              <a:t>Are the female purchasers, on average, older or younger than the male purchasers?</a:t>
            </a:r>
          </a:p>
        </p:txBody>
      </p:sp>
    </p:spTree>
    <p:extLst>
      <p:ext uri="{BB962C8B-B14F-4D97-AF65-F5344CB8AC3E}">
        <p14:creationId xmlns:p14="http://schemas.microsoft.com/office/powerpoint/2010/main" val="294642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1" y="1255931"/>
            <a:ext cx="3505200" cy="3701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90600" y="457200"/>
            <a:ext cx="7086600" cy="646331"/>
          </a:xfrm>
          <a:prstGeom prst="rect">
            <a:avLst/>
          </a:prstGeom>
          <a:noFill/>
        </p:spPr>
        <p:txBody>
          <a:bodyPr wrap="square" rtlCol="0">
            <a:spAutoFit/>
          </a:bodyPr>
          <a:lstStyle/>
          <a:p>
            <a:r>
              <a:rPr lang="en-US" dirty="0" smtClean="0"/>
              <a:t>If the “pure” effect of an additional year of age is to increase a purchaser’s discount, then what explains the negative coefficient of Age below?</a:t>
            </a:r>
            <a:endParaRPr lang="en-US" dirty="0"/>
          </a:p>
        </p:txBody>
      </p:sp>
      <p:sp>
        <p:nvSpPr>
          <p:cNvPr id="5" name="TextBox 4"/>
          <p:cNvSpPr txBox="1"/>
          <p:nvPr/>
        </p:nvSpPr>
        <p:spPr>
          <a:xfrm>
            <a:off x="692727" y="5149321"/>
            <a:ext cx="7086600" cy="1431161"/>
          </a:xfrm>
          <a:prstGeom prst="rect">
            <a:avLst/>
          </a:prstGeom>
          <a:noFill/>
        </p:spPr>
        <p:txBody>
          <a:bodyPr wrap="square" rtlCol="0">
            <a:spAutoFit/>
          </a:bodyPr>
          <a:lstStyle/>
          <a:p>
            <a:pPr marL="285750" indent="-285750">
              <a:spcAft>
                <a:spcPts val="1800"/>
              </a:spcAft>
              <a:buFont typeface="Arial" pitchFamily="34" charset="0"/>
              <a:buChar char="•"/>
            </a:pPr>
            <a:r>
              <a:rPr lang="en-US" dirty="0" smtClean="0"/>
              <a:t>An older patron is likely to have a higher income (which typically is associated with a smaller discount)</a:t>
            </a:r>
          </a:p>
          <a:p>
            <a:pPr marL="285750" indent="-285750">
              <a:buFont typeface="Arial" pitchFamily="34" charset="0"/>
              <a:buChar char="•"/>
            </a:pPr>
            <a:r>
              <a:rPr lang="en-US" dirty="0" smtClean="0"/>
              <a:t>An older patron is more likely to be male</a:t>
            </a:r>
            <a:r>
              <a:rPr lang="en-US" dirty="0"/>
              <a:t> </a:t>
            </a:r>
            <a:r>
              <a:rPr lang="en-US" dirty="0" smtClean="0"/>
              <a:t>(</a:t>
            </a:r>
            <a:r>
              <a:rPr lang="en-US" dirty="0"/>
              <a:t>which typically is associated with a smaller discount)</a:t>
            </a:r>
            <a:endParaRPr lang="en-US" dirty="0" smtClean="0"/>
          </a:p>
        </p:txBody>
      </p:sp>
    </p:spTree>
    <p:extLst>
      <p:ext uri="{BB962C8B-B14F-4D97-AF65-F5344CB8AC3E}">
        <p14:creationId xmlns:p14="http://schemas.microsoft.com/office/powerpoint/2010/main" val="314090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733800"/>
            <a:ext cx="5349240" cy="184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itle 5"/>
          <p:cNvSpPr>
            <a:spLocks noGrp="1"/>
          </p:cNvSpPr>
          <p:nvPr>
            <p:ph type="title"/>
          </p:nvPr>
        </p:nvSpPr>
        <p:spPr/>
        <p:txBody>
          <a:bodyPr>
            <a:normAutofit fontScale="90000"/>
          </a:bodyPr>
          <a:lstStyle/>
          <a:p>
            <a:r>
              <a:rPr lang="en-US" dirty="0"/>
              <a:t>A Reconciliation across Models</a:t>
            </a:r>
            <a:br>
              <a:rPr lang="en-US" dirty="0"/>
            </a:br>
            <a:endParaRPr lang="en-US" dirty="0"/>
          </a:p>
        </p:txBody>
      </p:sp>
      <p:sp>
        <p:nvSpPr>
          <p:cNvPr id="7" name="Content Placeholder 6"/>
          <p:cNvSpPr>
            <a:spLocks noGrp="1"/>
          </p:cNvSpPr>
          <p:nvPr>
            <p:ph idx="1"/>
          </p:nvPr>
        </p:nvSpPr>
        <p:spPr>
          <a:xfrm>
            <a:off x="457200" y="1447800"/>
            <a:ext cx="8229600" cy="1600199"/>
          </a:xfrm>
        </p:spPr>
        <p:txBody>
          <a:bodyPr>
            <a:normAutofit fontScale="70000" lnSpcReduction="20000"/>
          </a:bodyPr>
          <a:lstStyle/>
          <a:p>
            <a:r>
              <a:rPr lang="en-US" dirty="0"/>
              <a:t>On these next </a:t>
            </a:r>
            <a:r>
              <a:rPr lang="en-US" dirty="0" smtClean="0"/>
              <a:t>three </a:t>
            </a:r>
            <a:r>
              <a:rPr lang="en-US" dirty="0"/>
              <a:t>slides, we’ll focus on the </a:t>
            </a:r>
            <a:r>
              <a:rPr lang="en-US" dirty="0" smtClean="0"/>
              <a:t>“older people have higher incomes” </a:t>
            </a:r>
            <a:r>
              <a:rPr lang="en-US" dirty="0"/>
              <a:t>effect:</a:t>
            </a:r>
          </a:p>
          <a:p>
            <a:endParaRPr lang="en-US" dirty="0"/>
          </a:p>
          <a:p>
            <a:r>
              <a:rPr lang="en-US" dirty="0"/>
              <a:t>As a patron ages by a year (and his/her sex stays unchanged!), his/her discount typically drops by $8.47</a:t>
            </a:r>
            <a:r>
              <a:rPr lang="en-US" dirty="0" smtClean="0"/>
              <a:t>.</a:t>
            </a:r>
            <a:endParaRPr lang="en-US" dirty="0"/>
          </a:p>
        </p:txBody>
      </p:sp>
    </p:spTree>
    <p:extLst>
      <p:ext uri="{BB962C8B-B14F-4D97-AF65-F5344CB8AC3E}">
        <p14:creationId xmlns:p14="http://schemas.microsoft.com/office/powerpoint/2010/main" val="190362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617220" y="685800"/>
            <a:ext cx="7772400" cy="769441"/>
          </a:xfrm>
          <a:prstGeom prst="rect">
            <a:avLst/>
          </a:prstGeom>
          <a:noFill/>
        </p:spPr>
        <p:txBody>
          <a:bodyPr wrap="square" rtlCol="0">
            <a:spAutoFit/>
          </a:bodyPr>
          <a:lstStyle/>
          <a:p>
            <a:r>
              <a:rPr lang="en-US" sz="2200" dirty="0" smtClean="0"/>
              <a:t>As the patron ages by a year (and his/her sex stays unchanged!), his/her income typically rises by $508.58. </a:t>
            </a:r>
            <a:endParaRPr lang="en-US" sz="2200" dirty="0"/>
          </a:p>
        </p:txBody>
      </p:sp>
      <p:pic>
        <p:nvPicPr>
          <p:cNvPr id="13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057400"/>
            <a:ext cx="5349240" cy="184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9645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TextBox 3"/>
          <p:cNvSpPr txBox="1"/>
          <p:nvPr/>
        </p:nvSpPr>
        <p:spPr>
          <a:xfrm>
            <a:off x="601980" y="685800"/>
            <a:ext cx="7772400" cy="1107996"/>
          </a:xfrm>
          <a:prstGeom prst="rect">
            <a:avLst/>
          </a:prstGeom>
          <a:noFill/>
        </p:spPr>
        <p:txBody>
          <a:bodyPr wrap="square" rtlCol="0">
            <a:spAutoFit/>
          </a:bodyPr>
          <a:lstStyle/>
          <a:p>
            <a:r>
              <a:rPr lang="en-US" sz="2200" dirty="0" smtClean="0"/>
              <a:t>The combined age and income effects are precisely what we originally estimated for an additional year of age, when income was </a:t>
            </a:r>
            <a:r>
              <a:rPr lang="en-US" sz="2200" i="1" dirty="0" smtClean="0"/>
              <a:t>not</a:t>
            </a:r>
            <a:r>
              <a:rPr lang="en-US" sz="2200" dirty="0" smtClean="0"/>
              <a:t> held constant.</a:t>
            </a:r>
          </a:p>
        </p:txBody>
      </p:sp>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053936"/>
            <a:ext cx="6995161" cy="4182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5980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Discounts on Car Purchases</a:t>
            </a:r>
          </a:p>
        </p:txBody>
      </p:sp>
      <p:sp>
        <p:nvSpPr>
          <p:cNvPr id="3" name="Content Placeholder 2"/>
          <p:cNvSpPr>
            <a:spLocks noGrp="1"/>
          </p:cNvSpPr>
          <p:nvPr>
            <p:ph idx="1"/>
          </p:nvPr>
        </p:nvSpPr>
        <p:spPr>
          <a:xfrm>
            <a:off x="457200" y="1600201"/>
            <a:ext cx="8229600" cy="1752599"/>
          </a:xfrm>
        </p:spPr>
        <p:txBody>
          <a:bodyPr>
            <a:normAutofit fontScale="77500" lnSpcReduction="20000"/>
          </a:bodyPr>
          <a:lstStyle/>
          <a:p>
            <a:pPr>
              <a:spcBef>
                <a:spcPts val="0"/>
              </a:spcBef>
            </a:pPr>
            <a:r>
              <a:rPr lang="en-US" dirty="0" smtClean="0"/>
              <a:t>He </a:t>
            </a:r>
            <a:r>
              <a:rPr lang="en-US" dirty="0"/>
              <a:t>collects data on a </a:t>
            </a:r>
            <a:r>
              <a:rPr lang="en-US" dirty="0" smtClean="0"/>
              <a:t>sample </a:t>
            </a:r>
            <a:r>
              <a:rPr lang="en-US" dirty="0"/>
              <a:t>of 100 </a:t>
            </a:r>
            <a:r>
              <a:rPr lang="en-US" dirty="0" smtClean="0"/>
              <a:t>purchasers </a:t>
            </a:r>
            <a:r>
              <a:rPr lang="en-US" dirty="0"/>
              <a:t>of mid-size cars (he has already sold several thousand of these cars</a:t>
            </a:r>
            <a:r>
              <a:rPr lang="en-US" dirty="0" smtClean="0"/>
              <a:t>):</a:t>
            </a:r>
          </a:p>
          <a:p>
            <a:pPr lvl="1"/>
            <a:r>
              <a:rPr lang="en-US" dirty="0" smtClean="0"/>
              <a:t>He notes the age, annual income, and sex of each purchaser, together with the discount from list price which the purchaser finally received.</a:t>
            </a:r>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818" y="3505200"/>
            <a:ext cx="7340601" cy="262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961768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1180" y="2667000"/>
            <a:ext cx="5349240" cy="1846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5800" y="1371600"/>
            <a:ext cx="7620000" cy="1107996"/>
          </a:xfrm>
          <a:prstGeom prst="rect">
            <a:avLst/>
          </a:prstGeom>
          <a:noFill/>
        </p:spPr>
        <p:txBody>
          <a:bodyPr wrap="square" rtlCol="0">
            <a:spAutoFit/>
          </a:bodyPr>
          <a:lstStyle/>
          <a:p>
            <a:pPr>
              <a:spcAft>
                <a:spcPts val="600"/>
              </a:spcAft>
            </a:pPr>
            <a:r>
              <a:rPr lang="en-US" sz="2200" dirty="0" smtClean="0"/>
              <a:t>To the extent that Income </a:t>
            </a:r>
            <a:r>
              <a:rPr lang="en-US" sz="2200" dirty="0" err="1" smtClean="0"/>
              <a:t>covaries</a:t>
            </a:r>
            <a:r>
              <a:rPr lang="en-US" sz="2200" dirty="0" smtClean="0"/>
              <a:t> with Age, if Income is omitted from our model, Age gets “blamed” for part of Income’s effect on Discount.</a:t>
            </a:r>
          </a:p>
        </p:txBody>
      </p:sp>
      <p:sp>
        <p:nvSpPr>
          <p:cNvPr id="6" name="TextBox 5"/>
          <p:cNvSpPr txBox="1"/>
          <p:nvPr/>
        </p:nvSpPr>
        <p:spPr>
          <a:xfrm>
            <a:off x="685800" y="4724400"/>
            <a:ext cx="7848600" cy="1938992"/>
          </a:xfrm>
          <a:prstGeom prst="rect">
            <a:avLst/>
          </a:prstGeom>
          <a:noFill/>
        </p:spPr>
        <p:txBody>
          <a:bodyPr wrap="square" rtlCol="0">
            <a:spAutoFit/>
          </a:bodyPr>
          <a:lstStyle/>
          <a:p>
            <a:pPr>
              <a:spcAft>
                <a:spcPts val="1200"/>
              </a:spcAft>
            </a:pPr>
            <a:r>
              <a:rPr lang="en-US" sz="2200" dirty="0"/>
              <a:t>This yields the most accurate possible </a:t>
            </a:r>
            <a:r>
              <a:rPr lang="en-US" sz="2200" dirty="0" smtClean="0"/>
              <a:t>predictions based on Age and Sex alone, </a:t>
            </a:r>
            <a:r>
              <a:rPr lang="en-US" sz="2200" dirty="0"/>
              <a:t>but grossly misestimates the pure effect of Age. </a:t>
            </a:r>
          </a:p>
          <a:p>
            <a:r>
              <a:rPr lang="en-US" sz="2200" dirty="0" smtClean="0"/>
              <a:t>And that is why we try to use the “most-complete” model to estimate the pure effect of any variable on the dependent variable</a:t>
            </a:r>
          </a:p>
          <a:p>
            <a:r>
              <a:rPr lang="en-US" sz="2200" dirty="0" smtClean="0"/>
              <a:t>… and why our next session will focus on building the model itself.</a:t>
            </a:r>
            <a:endParaRPr lang="en-US" sz="2200" dirty="0"/>
          </a:p>
        </p:txBody>
      </p:sp>
    </p:spTree>
    <p:extLst>
      <p:ext uri="{BB962C8B-B14F-4D97-AF65-F5344CB8AC3E}">
        <p14:creationId xmlns:p14="http://schemas.microsoft.com/office/powerpoint/2010/main" val="36167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Summary: Questions a Regression Study can Answer</a:t>
            </a:r>
            <a:endParaRPr lang="en-US" dirty="0"/>
          </a:p>
        </p:txBody>
      </p:sp>
    </p:spTree>
    <p:extLst>
      <p:ext uri="{BB962C8B-B14F-4D97-AF65-F5344CB8AC3E}">
        <p14:creationId xmlns:p14="http://schemas.microsoft.com/office/powerpoint/2010/main" val="30007004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Make an Individual Prediction</a:t>
            </a:r>
            <a:endParaRPr lang="en-US" dirty="0"/>
          </a:p>
        </p:txBody>
      </p:sp>
      <p:sp>
        <p:nvSpPr>
          <p:cNvPr id="3" name="Content Placeholder 2"/>
          <p:cNvSpPr>
            <a:spLocks noGrp="1"/>
          </p:cNvSpPr>
          <p:nvPr>
            <p:ph idx="1"/>
          </p:nvPr>
        </p:nvSpPr>
        <p:spPr>
          <a:xfrm>
            <a:off x="628650" y="1869224"/>
            <a:ext cx="7886700" cy="3620749"/>
          </a:xfrm>
        </p:spPr>
        <p:txBody>
          <a:bodyPr>
            <a:normAutofit fontScale="70000" lnSpcReduction="20000"/>
          </a:bodyPr>
          <a:lstStyle/>
          <a:p>
            <a:pPr marL="0" indent="0">
              <a:buNone/>
            </a:pPr>
            <a:r>
              <a:rPr lang="en-US" dirty="0" smtClean="0"/>
              <a:t>Predict a variable (with an unknown value) for an individual, given some specific information about that individual.</a:t>
            </a:r>
          </a:p>
          <a:p>
            <a:r>
              <a:rPr lang="en-US" dirty="0" smtClean="0"/>
              <a:t>Regress the variable-to-be-predicted (the </a:t>
            </a:r>
            <a:r>
              <a:rPr lang="en-US" i="1" dirty="0" smtClean="0"/>
              <a:t>dependent</a:t>
            </a:r>
            <a:r>
              <a:rPr lang="en-US" dirty="0" smtClean="0"/>
              <a:t> variable) onto the known variables (the </a:t>
            </a:r>
            <a:r>
              <a:rPr lang="en-US" i="1" dirty="0" smtClean="0"/>
              <a:t>independent</a:t>
            </a:r>
            <a:r>
              <a:rPr lang="en-US" dirty="0" smtClean="0"/>
              <a:t> or </a:t>
            </a:r>
            <a:r>
              <a:rPr lang="en-US" i="1" dirty="0" smtClean="0"/>
              <a:t>explanatory</a:t>
            </a:r>
            <a:r>
              <a:rPr lang="en-US" dirty="0" smtClean="0"/>
              <a:t> variables), and make a prediction. </a:t>
            </a:r>
          </a:p>
          <a:p>
            <a:r>
              <a:rPr lang="en-US" dirty="0" smtClean="0"/>
              <a:t>The margin of error in the prediction is (~2)∙(the standard error of the prediction).</a:t>
            </a:r>
          </a:p>
          <a:p>
            <a:pPr marL="0" indent="0">
              <a:buNone/>
            </a:pPr>
            <a:r>
              <a:rPr lang="en-US" dirty="0" smtClean="0"/>
              <a:t>Example: “Predict the discount from list price that a 30-year-old woman who buys an intermediate-sized vehicle from the dealership would receive.”</a:t>
            </a:r>
          </a:p>
          <a:p>
            <a:pPr marL="0" indent="0" algn="ctr">
              <a:buNone/>
            </a:pPr>
            <a:r>
              <a:rPr lang="en-US" dirty="0" smtClean="0"/>
              <a:t>$1668.77 ± 1.9847∙$420.06</a:t>
            </a:r>
            <a:endParaRPr lang="en-US" dirty="0"/>
          </a:p>
        </p:txBody>
      </p:sp>
    </p:spTree>
    <p:extLst>
      <p:ext uri="{BB962C8B-B14F-4D97-AF65-F5344CB8AC3E}">
        <p14:creationId xmlns:p14="http://schemas.microsoft.com/office/powerpoint/2010/main" val="16587723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Estimate a Group Mean</a:t>
            </a:r>
            <a:endParaRPr lang="en-US" dirty="0"/>
          </a:p>
        </p:txBody>
      </p:sp>
      <p:sp>
        <p:nvSpPr>
          <p:cNvPr id="3" name="Content Placeholder 2"/>
          <p:cNvSpPr>
            <a:spLocks noGrp="1"/>
          </p:cNvSpPr>
          <p:nvPr>
            <p:ph idx="1"/>
          </p:nvPr>
        </p:nvSpPr>
        <p:spPr>
          <a:xfrm>
            <a:off x="628650" y="1869224"/>
            <a:ext cx="7886700" cy="3620749"/>
          </a:xfrm>
        </p:spPr>
        <p:txBody>
          <a:bodyPr>
            <a:normAutofit fontScale="70000" lnSpcReduction="20000"/>
          </a:bodyPr>
          <a:lstStyle/>
          <a:p>
            <a:pPr marL="0" indent="0">
              <a:buNone/>
            </a:pPr>
            <a:r>
              <a:rPr lang="en-US" dirty="0" smtClean="0"/>
              <a:t>Estimate the mean value of a variable, across a (large) group of individuals who share certain specific characteristics.</a:t>
            </a:r>
          </a:p>
          <a:p>
            <a:r>
              <a:rPr lang="en-US" dirty="0" smtClean="0"/>
              <a:t>Regress the first variable onto the others. Then make a prediction of the variable for one of the individuals (which will be used as the estimate of the mean across this group of similar individuals). </a:t>
            </a:r>
          </a:p>
          <a:p>
            <a:r>
              <a:rPr lang="en-US" dirty="0" smtClean="0"/>
              <a:t>The margin of error in the estimated mean is (~2)∙(the standard error of the estimated mean).</a:t>
            </a:r>
          </a:p>
          <a:p>
            <a:pPr marL="0" indent="0">
              <a:buNone/>
            </a:pPr>
            <a:r>
              <a:rPr lang="en-US" dirty="0" smtClean="0"/>
              <a:t>Example: “Estimate the mean discount received by 30-year-old women (plural!) who buy intermediate-sized vehicles from the dealership.”</a:t>
            </a:r>
          </a:p>
          <a:p>
            <a:pPr marL="0" indent="0" algn="ctr">
              <a:buNone/>
            </a:pPr>
            <a:r>
              <a:rPr lang="en-US" dirty="0"/>
              <a:t>$1668.77 ± 1.9847∙</a:t>
            </a:r>
            <a:r>
              <a:rPr lang="en-US" dirty="0" smtClean="0"/>
              <a:t>$65.60</a:t>
            </a:r>
            <a:endParaRPr lang="en-US" dirty="0"/>
          </a:p>
        </p:txBody>
      </p:sp>
    </p:spTree>
    <p:extLst>
      <p:ext uri="{BB962C8B-B14F-4D97-AF65-F5344CB8AC3E}">
        <p14:creationId xmlns:p14="http://schemas.microsoft.com/office/powerpoint/2010/main" val="34249977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Estimate a “Pure” Difference (1)</a:t>
            </a:r>
            <a:endParaRPr lang="en-US" dirty="0"/>
          </a:p>
        </p:txBody>
      </p:sp>
      <p:sp>
        <p:nvSpPr>
          <p:cNvPr id="3" name="Content Placeholder 2"/>
          <p:cNvSpPr>
            <a:spLocks noGrp="1"/>
          </p:cNvSpPr>
          <p:nvPr>
            <p:ph idx="1"/>
          </p:nvPr>
        </p:nvSpPr>
        <p:spPr>
          <a:xfrm>
            <a:off x="628650" y="1869224"/>
            <a:ext cx="7886700" cy="3998176"/>
          </a:xfrm>
        </p:spPr>
        <p:txBody>
          <a:bodyPr>
            <a:normAutofit fontScale="70000" lnSpcReduction="20000"/>
          </a:bodyPr>
          <a:lstStyle/>
          <a:p>
            <a:pPr marL="0" indent="0">
              <a:buNone/>
            </a:pPr>
            <a:r>
              <a:rPr lang="en-US" dirty="0" smtClean="0"/>
              <a:t>What is the mean difference in the value of the dependent variable typically associated with a one-unit difference in another variable, when everything else of relevance remains unchanged?</a:t>
            </a:r>
          </a:p>
          <a:p>
            <a:r>
              <a:rPr lang="en-US" dirty="0" smtClean="0"/>
              <a:t>Regress the dependent variable onto all of the other variables in the study (the “most  complete” model), and look at the coefficient of the “other” variable.</a:t>
            </a:r>
          </a:p>
          <a:p>
            <a:r>
              <a:rPr lang="en-US" dirty="0" smtClean="0"/>
              <a:t>The margin of error in the estimated mean associated difference is (~2)∙(the standard error of the coefficient).</a:t>
            </a:r>
          </a:p>
          <a:p>
            <a:pPr marL="0" indent="0">
              <a:buNone/>
            </a:pPr>
            <a:r>
              <a:rPr lang="en-US" dirty="0" smtClean="0"/>
              <a:t>Example: What is the average difference in negotiated discount associated with an incremental year of age of the purchaser of an intermediate-sized car from the dealership, when all other characteristics of that purchaser remain unchanged?</a:t>
            </a:r>
          </a:p>
          <a:p>
            <a:pPr marL="0" indent="0" algn="ctr">
              <a:buNone/>
            </a:pPr>
            <a:r>
              <a:rPr lang="en-US" dirty="0" smtClean="0"/>
              <a:t>$9.49 ± 1.9850∙$3.63</a:t>
            </a:r>
            <a:endParaRPr lang="en-US" dirty="0"/>
          </a:p>
        </p:txBody>
      </p:sp>
    </p:spTree>
    <p:extLst>
      <p:ext uri="{BB962C8B-B14F-4D97-AF65-F5344CB8AC3E}">
        <p14:creationId xmlns:p14="http://schemas.microsoft.com/office/powerpoint/2010/main" val="19892004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Estimate a “Pure” Effect (2)</a:t>
            </a:r>
            <a:endParaRPr lang="en-US" dirty="0"/>
          </a:p>
        </p:txBody>
      </p:sp>
      <p:sp>
        <p:nvSpPr>
          <p:cNvPr id="3" name="Content Placeholder 2"/>
          <p:cNvSpPr>
            <a:spLocks noGrp="1"/>
          </p:cNvSpPr>
          <p:nvPr>
            <p:ph idx="1"/>
          </p:nvPr>
        </p:nvSpPr>
        <p:spPr>
          <a:xfrm>
            <a:off x="628650" y="1869225"/>
            <a:ext cx="7886700" cy="3464776"/>
          </a:xfrm>
        </p:spPr>
        <p:txBody>
          <a:bodyPr>
            <a:normAutofit fontScale="70000" lnSpcReduction="20000"/>
          </a:bodyPr>
          <a:lstStyle/>
          <a:p>
            <a:pPr marL="0" indent="0">
              <a:buNone/>
            </a:pPr>
            <a:r>
              <a:rPr lang="en-US" dirty="0" smtClean="0"/>
              <a:t>Example</a:t>
            </a:r>
            <a:r>
              <a:rPr lang="en-US" dirty="0"/>
              <a:t>: What is the average difference in negotiated discount associated with an incremental year of age of the purchaser of an intermediate-sized car from the dealership, when all other characteristics of that purchaser remain unchanged?</a:t>
            </a:r>
          </a:p>
          <a:p>
            <a:pPr marL="0" indent="0">
              <a:buNone/>
            </a:pPr>
            <a:r>
              <a:rPr lang="en-US" dirty="0" smtClean="0"/>
              <a:t>Example: What is the average effect of an incremental year of age on negotiated discount?</a:t>
            </a:r>
          </a:p>
          <a:p>
            <a:pPr marL="0" indent="0">
              <a:buNone/>
            </a:pPr>
            <a:r>
              <a:rPr lang="en-US" dirty="0" smtClean="0"/>
              <a:t>If you’re willing to assert that the linkage between age and negotiated discount is causal (we’ll discuss “causality” in our next class), then the “average pure difference” and “average pure effect” questions can be viewed as the same.</a:t>
            </a:r>
            <a:endParaRPr lang="en-US" dirty="0"/>
          </a:p>
        </p:txBody>
      </p:sp>
    </p:spTree>
    <p:extLst>
      <p:ext uri="{BB962C8B-B14F-4D97-AF65-F5344CB8AC3E}">
        <p14:creationId xmlns:p14="http://schemas.microsoft.com/office/powerpoint/2010/main" val="29824080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131094"/>
            <a:ext cx="8382000" cy="640556"/>
          </a:xfrm>
        </p:spPr>
        <p:txBody>
          <a:bodyPr>
            <a:normAutofit fontScale="90000"/>
          </a:bodyPr>
          <a:lstStyle/>
          <a:p>
            <a:pPr algn="ctr"/>
            <a:r>
              <a:rPr lang="en-US" dirty="0"/>
              <a:t>Estimate a Confounded </a:t>
            </a:r>
            <a:r>
              <a:rPr lang="en-US" dirty="0" smtClean="0"/>
              <a:t>Difference  (1)                                                                            </a:t>
            </a:r>
            <a:endParaRPr lang="en-US" dirty="0"/>
          </a:p>
        </p:txBody>
      </p:sp>
      <p:sp>
        <p:nvSpPr>
          <p:cNvPr id="3" name="Content Placeholder 2"/>
          <p:cNvSpPr>
            <a:spLocks noGrp="1"/>
          </p:cNvSpPr>
          <p:nvPr>
            <p:ph idx="1"/>
          </p:nvPr>
        </p:nvSpPr>
        <p:spPr>
          <a:xfrm>
            <a:off x="609600" y="2133600"/>
            <a:ext cx="7886700" cy="3620749"/>
          </a:xfrm>
        </p:spPr>
        <p:txBody>
          <a:bodyPr>
            <a:normAutofit fontScale="70000" lnSpcReduction="20000"/>
          </a:bodyPr>
          <a:lstStyle/>
          <a:p>
            <a:pPr marL="0" indent="0">
              <a:buNone/>
            </a:pPr>
            <a:r>
              <a:rPr lang="en-US" dirty="0" smtClean="0"/>
              <a:t>What is the mean difference in the value of the dependent variable typically associated with a one-unit difference in another variable, when all remaining variables consequently may take different values themselves?</a:t>
            </a:r>
          </a:p>
          <a:p>
            <a:r>
              <a:rPr lang="en-US" dirty="0" smtClean="0"/>
              <a:t>Regress the dependent variable onto just  the one variable, and look at the coefficient of the explanatory variable.</a:t>
            </a:r>
          </a:p>
          <a:p>
            <a:r>
              <a:rPr lang="en-US" dirty="0" smtClean="0"/>
              <a:t>The margin of error in the estimated mean difference is (~2)∙(the standard error of the coefficient).</a:t>
            </a:r>
          </a:p>
          <a:p>
            <a:pPr marL="0" indent="0">
              <a:buNone/>
            </a:pPr>
            <a:r>
              <a:rPr lang="en-US" dirty="0" smtClean="0"/>
              <a:t>Example: As 30-year-old purchasers age by a year, estimate the average change in their negotiated discounts. </a:t>
            </a:r>
          </a:p>
          <a:p>
            <a:pPr marL="0" indent="0" algn="ctr">
              <a:buNone/>
            </a:pPr>
            <a:r>
              <a:rPr lang="en-US" dirty="0" smtClean="0"/>
              <a:t>$</a:t>
            </a:r>
            <a:r>
              <a:rPr lang="en-US" dirty="0"/>
              <a:t>-</a:t>
            </a:r>
            <a:r>
              <a:rPr lang="en-US" dirty="0" smtClean="0"/>
              <a:t>14.80 </a:t>
            </a:r>
            <a:r>
              <a:rPr lang="en-US" dirty="0"/>
              <a:t>± 1.9845 ∙</a:t>
            </a:r>
            <a:r>
              <a:rPr lang="en-US" dirty="0" smtClean="0"/>
              <a:t>$5.28 </a:t>
            </a:r>
          </a:p>
          <a:p>
            <a:pPr marL="0" indent="0">
              <a:buNone/>
            </a:pPr>
            <a:endParaRPr lang="en-US" dirty="0" smtClean="0"/>
          </a:p>
        </p:txBody>
      </p:sp>
    </p:spTree>
    <p:extLst>
      <p:ext uri="{BB962C8B-B14F-4D97-AF65-F5344CB8AC3E}">
        <p14:creationId xmlns:p14="http://schemas.microsoft.com/office/powerpoint/2010/main" val="2743434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1131094"/>
            <a:ext cx="8382000" cy="640556"/>
          </a:xfrm>
        </p:spPr>
        <p:txBody>
          <a:bodyPr>
            <a:normAutofit fontScale="90000"/>
          </a:bodyPr>
          <a:lstStyle/>
          <a:p>
            <a:pPr algn="ctr"/>
            <a:r>
              <a:rPr lang="en-US" dirty="0"/>
              <a:t>Estimate a Confounded </a:t>
            </a:r>
            <a:r>
              <a:rPr lang="en-US" dirty="0" smtClean="0"/>
              <a:t>Difference (2)                                                                            </a:t>
            </a:r>
            <a:endParaRPr lang="en-US" dirty="0"/>
          </a:p>
        </p:txBody>
      </p:sp>
      <p:sp>
        <p:nvSpPr>
          <p:cNvPr id="3" name="Content Placeholder 2"/>
          <p:cNvSpPr>
            <a:spLocks noGrp="1"/>
          </p:cNvSpPr>
          <p:nvPr>
            <p:ph idx="1"/>
          </p:nvPr>
        </p:nvSpPr>
        <p:spPr>
          <a:xfrm>
            <a:off x="645215" y="2286001"/>
            <a:ext cx="7886700" cy="2743199"/>
          </a:xfrm>
        </p:spPr>
        <p:txBody>
          <a:bodyPr>
            <a:normAutofit fontScale="70000" lnSpcReduction="20000"/>
          </a:bodyPr>
          <a:lstStyle/>
          <a:p>
            <a:pPr marL="0" indent="0">
              <a:spcAft>
                <a:spcPts val="800"/>
              </a:spcAft>
              <a:buNone/>
            </a:pPr>
            <a:r>
              <a:rPr lang="en-US" dirty="0" smtClean="0"/>
              <a:t>Example (continued): As 30-year-old purchasers age by a year, estimate the average change in their negotiated discounts. </a:t>
            </a:r>
          </a:p>
          <a:p>
            <a:pPr marL="0" indent="0">
              <a:buNone/>
            </a:pPr>
            <a:r>
              <a:rPr lang="en-US" dirty="0" smtClean="0"/>
              <a:t>The older purchasers would, on average receive smaller discounts. This is because, as Age increases for purchasers, Income tends to increase as well. The additional Age increases Discount, the additional Income tends to decrease Discount, and the net effect just happens to be a decrease.</a:t>
            </a:r>
          </a:p>
          <a:p>
            <a:pPr marL="0" indent="0">
              <a:buNone/>
            </a:pPr>
            <a:endParaRPr lang="en-US" dirty="0" smtClean="0"/>
          </a:p>
        </p:txBody>
      </p:sp>
    </p:spTree>
    <p:extLst>
      <p:ext uri="{BB962C8B-B14F-4D97-AF65-F5344CB8AC3E}">
        <p14:creationId xmlns:p14="http://schemas.microsoft.com/office/powerpoint/2010/main" val="27429604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Measure the Potential Explanatory Power of a Model</a:t>
            </a:r>
            <a:endParaRPr lang="en-US" dirty="0"/>
          </a:p>
        </p:txBody>
      </p:sp>
      <p:sp>
        <p:nvSpPr>
          <p:cNvPr id="3" name="Content Placeholder 2"/>
          <p:cNvSpPr>
            <a:spLocks noGrp="1"/>
          </p:cNvSpPr>
          <p:nvPr>
            <p:ph idx="1"/>
          </p:nvPr>
        </p:nvSpPr>
        <p:spPr>
          <a:xfrm>
            <a:off x="609600" y="2209800"/>
            <a:ext cx="7886700" cy="3620749"/>
          </a:xfrm>
        </p:spPr>
        <p:txBody>
          <a:bodyPr>
            <a:normAutofit fontScale="70000" lnSpcReduction="20000"/>
          </a:bodyPr>
          <a:lstStyle/>
          <a:p>
            <a:pPr marL="0" indent="0">
              <a:buNone/>
            </a:pPr>
            <a:r>
              <a:rPr lang="en-US" dirty="0"/>
              <a:t>How much of the variation in </a:t>
            </a:r>
            <a:r>
              <a:rPr lang="en-US" dirty="0" smtClean="0"/>
              <a:t>the dependent </a:t>
            </a:r>
            <a:r>
              <a:rPr lang="en-US" dirty="0"/>
              <a:t>variable is potentially explained by the fact that several e</a:t>
            </a:r>
            <a:r>
              <a:rPr lang="en-US" dirty="0" smtClean="0"/>
              <a:t>xplanatory </a:t>
            </a:r>
            <a:r>
              <a:rPr lang="en-US" dirty="0"/>
              <a:t>variables vary from one individual to the next</a:t>
            </a:r>
            <a:r>
              <a:rPr lang="en-US" dirty="0" smtClean="0"/>
              <a:t>?</a:t>
            </a:r>
          </a:p>
          <a:p>
            <a:r>
              <a:rPr lang="en-US" dirty="0" smtClean="0"/>
              <a:t>Regress the first variable (the </a:t>
            </a:r>
            <a:r>
              <a:rPr lang="en-US" i="1" dirty="0" smtClean="0"/>
              <a:t>dependent</a:t>
            </a:r>
            <a:r>
              <a:rPr lang="en-US" dirty="0" smtClean="0"/>
              <a:t> variable) onto the other variables (the </a:t>
            </a:r>
            <a:r>
              <a:rPr lang="en-US" i="1" dirty="0" smtClean="0"/>
              <a:t>independent</a:t>
            </a:r>
            <a:r>
              <a:rPr lang="en-US" dirty="0" smtClean="0"/>
              <a:t> or </a:t>
            </a:r>
            <a:r>
              <a:rPr lang="en-US" i="1" dirty="0" smtClean="0"/>
              <a:t>explanatory</a:t>
            </a:r>
            <a:r>
              <a:rPr lang="en-US" dirty="0" smtClean="0"/>
              <a:t> variables), and look at the adjusted coefficient of determination.</a:t>
            </a:r>
          </a:p>
          <a:p>
            <a:pPr marL="0" indent="0">
              <a:buNone/>
            </a:pPr>
            <a:r>
              <a:rPr lang="en-US" dirty="0" smtClean="0"/>
              <a:t>Example: “How much of the variation in negotiated Discounts on intermediate-size cars can be potentially explained by the facts that Age, Income, and Sex all vary from one purchaser to the next?”</a:t>
            </a:r>
          </a:p>
          <a:p>
            <a:pPr marL="0" indent="0" algn="ctr">
              <a:buNone/>
            </a:pPr>
            <a:r>
              <a:rPr lang="en-US" dirty="0" smtClean="0"/>
              <a:t>68.74%</a:t>
            </a:r>
            <a:endParaRPr lang="en-US" dirty="0"/>
          </a:p>
        </p:txBody>
      </p:sp>
    </p:spTree>
    <p:extLst>
      <p:ext uri="{BB962C8B-B14F-4D97-AF65-F5344CB8AC3E}">
        <p14:creationId xmlns:p14="http://schemas.microsoft.com/office/powerpoint/2010/main" val="40139644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Rank the Explanatory Variables by Relative Explanatory Importance</a:t>
            </a:r>
            <a:endParaRPr lang="en-US" dirty="0"/>
          </a:p>
        </p:txBody>
      </p:sp>
      <p:sp>
        <p:nvSpPr>
          <p:cNvPr id="3" name="Content Placeholder 2"/>
          <p:cNvSpPr>
            <a:spLocks noGrp="1"/>
          </p:cNvSpPr>
          <p:nvPr>
            <p:ph idx="1"/>
          </p:nvPr>
        </p:nvSpPr>
        <p:spPr>
          <a:xfrm>
            <a:off x="608772" y="2286000"/>
            <a:ext cx="7886700" cy="3620749"/>
          </a:xfrm>
        </p:spPr>
        <p:txBody>
          <a:bodyPr>
            <a:normAutofit fontScale="70000" lnSpcReduction="20000"/>
          </a:bodyPr>
          <a:lstStyle/>
          <a:p>
            <a:pPr marL="0" indent="0">
              <a:buNone/>
            </a:pPr>
            <a:r>
              <a:rPr lang="en-US" dirty="0" smtClean="0"/>
              <a:t>When all the variables are considered together, typical variation in which would lead to the greatest expected variation in the dependent variable.</a:t>
            </a:r>
          </a:p>
          <a:p>
            <a:r>
              <a:rPr lang="en-US" dirty="0" smtClean="0"/>
              <a:t>Regress the dependent variable-to-be-predicted (the </a:t>
            </a:r>
            <a:r>
              <a:rPr lang="en-US" i="1" dirty="0" smtClean="0"/>
              <a:t>dependent</a:t>
            </a:r>
            <a:r>
              <a:rPr lang="en-US" dirty="0" smtClean="0"/>
              <a:t> variable) onto the explanatory variable. </a:t>
            </a:r>
          </a:p>
          <a:p>
            <a:r>
              <a:rPr lang="en-US" dirty="0" smtClean="0"/>
              <a:t>Compare the magnitudes (absolute values) of the beta-weights of the explanatory variables.</a:t>
            </a:r>
          </a:p>
          <a:p>
            <a:pPr marL="0" indent="0">
              <a:buNone/>
            </a:pPr>
            <a:r>
              <a:rPr lang="en-US" dirty="0" smtClean="0"/>
              <a:t>Example: “Why does Discount vary from one purchaser to the next?”</a:t>
            </a:r>
            <a:endParaRPr lang="en-US" dirty="0"/>
          </a:p>
          <a:p>
            <a:pPr marL="0" indent="0">
              <a:buNone/>
            </a:pPr>
            <a:r>
              <a:rPr lang="en-US" dirty="0" smtClean="0"/>
              <a:t>“Because Income varies (-0.6735). And secondarily, because Sex varies (some are men, and others women)</a:t>
            </a:r>
            <a:r>
              <a:rPr lang="en-US" dirty="0"/>
              <a:t> </a:t>
            </a:r>
            <a:r>
              <a:rPr lang="en-US" dirty="0" smtClean="0"/>
              <a:t>(0.4150).”</a:t>
            </a:r>
          </a:p>
        </p:txBody>
      </p:sp>
    </p:spTree>
    <p:extLst>
      <p:ext uri="{BB962C8B-B14F-4D97-AF65-F5344CB8AC3E}">
        <p14:creationId xmlns:p14="http://schemas.microsoft.com/office/powerpoint/2010/main" val="725568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Discounts on Car Purchases</a:t>
            </a:r>
          </a:p>
        </p:txBody>
      </p:sp>
      <p:sp>
        <p:nvSpPr>
          <p:cNvPr id="3" name="Content Placeholder 2"/>
          <p:cNvSpPr>
            <a:spLocks noGrp="1"/>
          </p:cNvSpPr>
          <p:nvPr>
            <p:ph idx="1"/>
          </p:nvPr>
        </p:nvSpPr>
        <p:spPr/>
        <p:txBody>
          <a:bodyPr>
            <a:normAutofit fontScale="70000" lnSpcReduction="20000"/>
          </a:bodyPr>
          <a:lstStyle/>
          <a:p>
            <a:pPr>
              <a:spcBef>
                <a:spcPts val="0"/>
              </a:spcBef>
            </a:pPr>
            <a:r>
              <a:rPr lang="en-US" sz="3100" dirty="0" smtClean="0"/>
              <a:t>He </a:t>
            </a:r>
            <a:r>
              <a:rPr lang="en-US" sz="3100" dirty="0"/>
              <a:t>collects data on a </a:t>
            </a:r>
            <a:r>
              <a:rPr lang="en-US" sz="3100" dirty="0" smtClean="0"/>
              <a:t>sample </a:t>
            </a:r>
            <a:r>
              <a:rPr lang="en-US" sz="3100" dirty="0"/>
              <a:t>of 100 </a:t>
            </a:r>
            <a:r>
              <a:rPr lang="en-US" sz="3100" dirty="0" smtClean="0"/>
              <a:t>purchasers </a:t>
            </a:r>
            <a:r>
              <a:rPr lang="en-US" sz="3100" dirty="0"/>
              <a:t>of mid-size cars (he has already sold several thousand of these cars</a:t>
            </a:r>
            <a:r>
              <a:rPr lang="en-US" sz="3100" dirty="0" smtClean="0"/>
              <a:t>):</a:t>
            </a:r>
          </a:p>
          <a:p>
            <a:pPr lvl="1"/>
            <a:r>
              <a:rPr lang="en-US" dirty="0" smtClean="0"/>
              <a:t>He notes the age, annual income, and sex of each purchaser, together with the discount from list price which the purchaser finally received.</a:t>
            </a:r>
          </a:p>
          <a:p>
            <a:r>
              <a:rPr lang="en-US" dirty="0" smtClean="0"/>
              <a:t>Why mid-size cars only?</a:t>
            </a:r>
            <a:endParaRPr lang="en-US" dirty="0"/>
          </a:p>
          <a:p>
            <a:pPr lvl="1"/>
            <a:r>
              <a:rPr lang="en-US" dirty="0" smtClean="0"/>
              <a:t>To avoid needing to include model/price of car</a:t>
            </a:r>
          </a:p>
          <a:p>
            <a:r>
              <a:rPr lang="en-US" dirty="0" smtClean="0"/>
              <a:t>Other possible explanatory variables?</a:t>
            </a:r>
          </a:p>
          <a:p>
            <a:pPr lvl="1"/>
            <a:r>
              <a:rPr lang="en-US" dirty="0" smtClean="0"/>
              <a:t>About purchaser</a:t>
            </a:r>
          </a:p>
          <a:p>
            <a:pPr lvl="2"/>
            <a:r>
              <a:rPr lang="en-US" dirty="0" smtClean="0"/>
              <a:t>Negotiation training</a:t>
            </a:r>
          </a:p>
          <a:p>
            <a:pPr lvl="2"/>
            <a:r>
              <a:rPr lang="en-US" dirty="0" smtClean="0"/>
              <a:t>Preparatory research</a:t>
            </a:r>
          </a:p>
          <a:p>
            <a:pPr lvl="2"/>
            <a:r>
              <a:rPr lang="en-US" dirty="0" smtClean="0"/>
              <a:t>Significant other</a:t>
            </a:r>
          </a:p>
          <a:p>
            <a:pPr lvl="1"/>
            <a:r>
              <a:rPr lang="en-US" dirty="0" smtClean="0"/>
              <a:t>About salesperson</a:t>
            </a:r>
          </a:p>
          <a:p>
            <a:pPr lvl="2"/>
            <a:r>
              <a:rPr lang="en-US" dirty="0" smtClean="0"/>
              <a:t>Identity</a:t>
            </a:r>
          </a:p>
          <a:p>
            <a:pPr lvl="2"/>
            <a:r>
              <a:rPr lang="en-US" dirty="0" smtClean="0"/>
              <a:t>Biases</a:t>
            </a:r>
          </a:p>
        </p:txBody>
      </p:sp>
    </p:spTree>
    <p:extLst>
      <p:ext uri="{BB962C8B-B14F-4D97-AF65-F5344CB8AC3E}">
        <p14:creationId xmlns:p14="http://schemas.microsoft.com/office/powerpoint/2010/main" val="145088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Evaluate a Variable’s Model Inclusion (1)</a:t>
            </a:r>
            <a:endParaRPr lang="en-US" dirty="0"/>
          </a:p>
        </p:txBody>
      </p:sp>
      <p:sp>
        <p:nvSpPr>
          <p:cNvPr id="3" name="Content Placeholder 2"/>
          <p:cNvSpPr>
            <a:spLocks noGrp="1"/>
          </p:cNvSpPr>
          <p:nvPr>
            <p:ph idx="1"/>
          </p:nvPr>
        </p:nvSpPr>
        <p:spPr>
          <a:xfrm>
            <a:off x="685800" y="2286000"/>
            <a:ext cx="7886700" cy="3620749"/>
          </a:xfrm>
        </p:spPr>
        <p:txBody>
          <a:bodyPr>
            <a:normAutofit fontScale="62500" lnSpcReduction="20000"/>
          </a:bodyPr>
          <a:lstStyle/>
          <a:p>
            <a:pPr marL="0" indent="0">
              <a:buNone/>
            </a:pPr>
            <a:r>
              <a:rPr lang="en-US" dirty="0"/>
              <a:t>Given a particular regression model, how strong is the </a:t>
            </a:r>
            <a:r>
              <a:rPr lang="en-US" dirty="0" smtClean="0"/>
              <a:t>(supporting) evidence </a:t>
            </a:r>
            <a:r>
              <a:rPr lang="en-US" dirty="0"/>
              <a:t>that a specific one of the </a:t>
            </a:r>
            <a:r>
              <a:rPr lang="en-US" dirty="0" smtClean="0"/>
              <a:t>explanatory </a:t>
            </a:r>
            <a:r>
              <a:rPr lang="en-US" dirty="0"/>
              <a:t>variables has a true non-zero effect on the dependent variable (and therefore "belongs" in the model</a:t>
            </a:r>
            <a:r>
              <a:rPr lang="en-US" dirty="0" smtClean="0"/>
              <a:t>)?</a:t>
            </a:r>
          </a:p>
          <a:p>
            <a:r>
              <a:rPr lang="en-US" dirty="0" smtClean="0"/>
              <a:t>To see if evidence supports a claim, we always take the opposite as the null hypothesis: in this case, to say that a variable does </a:t>
            </a:r>
            <a:r>
              <a:rPr lang="en-US" i="1" dirty="0" smtClean="0"/>
              <a:t>not</a:t>
            </a:r>
            <a:r>
              <a:rPr lang="en-US" dirty="0" smtClean="0"/>
              <a:t> belong in the model we say “H</a:t>
            </a:r>
            <a:r>
              <a:rPr lang="en-US" baseline="-25000" dirty="0" smtClean="0"/>
              <a:t>0</a:t>
            </a:r>
            <a:r>
              <a:rPr lang="en-US" dirty="0" smtClean="0"/>
              <a:t>: coefficient (of the explanatory variable) = 0.”</a:t>
            </a:r>
          </a:p>
          <a:p>
            <a:r>
              <a:rPr lang="en-US" dirty="0" smtClean="0"/>
              <a:t>The displayed significance level for that variable is with respect to the “doesn’t belong” null hypothesis, so a large numeric significance level indicates little or no evidence that the variable belongs in the model.                                                                                                                                                                                                                                                                                                                                                                                                         </a:t>
            </a:r>
          </a:p>
          <a:p>
            <a:r>
              <a:rPr lang="en-US" dirty="0" smtClean="0"/>
              <a:t>However, a small significance level provides strong evidence against the null hypothesis, and therefore strong evidence that the explanatory variable plays a non-zero role in the relationship.</a:t>
            </a:r>
          </a:p>
        </p:txBody>
      </p:sp>
      <p:sp>
        <p:nvSpPr>
          <p:cNvPr id="4" name="Cross 3"/>
          <p:cNvSpPr/>
          <p:nvPr/>
        </p:nvSpPr>
        <p:spPr>
          <a:xfrm>
            <a:off x="279400" y="978694"/>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129413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40556"/>
          </a:xfrm>
        </p:spPr>
        <p:txBody>
          <a:bodyPr>
            <a:normAutofit fontScale="90000"/>
          </a:bodyPr>
          <a:lstStyle/>
          <a:p>
            <a:pPr algn="ctr"/>
            <a:r>
              <a:rPr lang="en-US" dirty="0" smtClean="0"/>
              <a:t>Evaluate a Variable’s Model Inclusion (2)</a:t>
            </a:r>
            <a:endParaRPr lang="en-US" dirty="0"/>
          </a:p>
        </p:txBody>
      </p:sp>
      <p:sp>
        <p:nvSpPr>
          <p:cNvPr id="3" name="Content Placeholder 2"/>
          <p:cNvSpPr>
            <a:spLocks noGrp="1"/>
          </p:cNvSpPr>
          <p:nvPr>
            <p:ph idx="1"/>
          </p:nvPr>
        </p:nvSpPr>
        <p:spPr>
          <a:xfrm>
            <a:off x="628650" y="1869224"/>
            <a:ext cx="7886700" cy="3620749"/>
          </a:xfrm>
        </p:spPr>
        <p:txBody>
          <a:bodyPr>
            <a:normAutofit/>
          </a:bodyPr>
          <a:lstStyle/>
          <a:p>
            <a:pPr marL="0" indent="0">
              <a:buNone/>
            </a:pPr>
            <a:r>
              <a:rPr lang="en-US" dirty="0" smtClean="0"/>
              <a:t>Example: </a:t>
            </a:r>
          </a:p>
        </p:txBody>
      </p:sp>
      <p:graphicFrame>
        <p:nvGraphicFramePr>
          <p:cNvPr id="4" name="Object 3"/>
          <p:cNvGraphicFramePr>
            <a:graphicFrameLocks noChangeAspect="1"/>
          </p:cNvGraphicFramePr>
          <p:nvPr>
            <p:extLst>
              <p:ext uri="{D42A27DB-BD31-4B8C-83A1-F6EECF244321}">
                <p14:modId xmlns:p14="http://schemas.microsoft.com/office/powerpoint/2010/main" val="3231507734"/>
              </p:ext>
            </p:extLst>
          </p:nvPr>
        </p:nvGraphicFramePr>
        <p:xfrm>
          <a:off x="1828800" y="2590800"/>
          <a:ext cx="5948369" cy="1679540"/>
        </p:xfrm>
        <a:graphic>
          <a:graphicData uri="http://schemas.openxmlformats.org/presentationml/2006/ole">
            <mc:AlternateContent xmlns:mc="http://schemas.openxmlformats.org/markup-compatibility/2006">
              <mc:Choice xmlns:v="urn:schemas-microsoft-com:vml" Requires="v">
                <p:oleObj spid="_x0000_s1034" name="Worksheet" r:id="rId4" imgW="4048110" imgH="1143000" progId="Excel.Sheet.8">
                  <p:embed/>
                </p:oleObj>
              </mc:Choice>
              <mc:Fallback>
                <p:oleObj name="Worksheet" r:id="rId4" imgW="4048110" imgH="1143000" progId="Excel.Sheet.8">
                  <p:embed/>
                  <p:pic>
                    <p:nvPicPr>
                      <p:cNvPr id="0" name=""/>
                      <p:cNvPicPr/>
                      <p:nvPr/>
                    </p:nvPicPr>
                    <p:blipFill>
                      <a:blip r:embed="rId5"/>
                      <a:stretch>
                        <a:fillRect/>
                      </a:stretch>
                    </p:blipFill>
                    <p:spPr>
                      <a:xfrm>
                        <a:off x="1828800" y="2590800"/>
                        <a:ext cx="5948369" cy="1679540"/>
                      </a:xfrm>
                      <a:prstGeom prst="rect">
                        <a:avLst/>
                      </a:prstGeom>
                    </p:spPr>
                  </p:pic>
                </p:oleObj>
              </mc:Fallback>
            </mc:AlternateContent>
          </a:graphicData>
        </a:graphic>
      </p:graphicFrame>
      <p:sp>
        <p:nvSpPr>
          <p:cNvPr id="5" name="TextBox 4"/>
          <p:cNvSpPr txBox="1"/>
          <p:nvPr/>
        </p:nvSpPr>
        <p:spPr>
          <a:xfrm>
            <a:off x="628650" y="4724400"/>
            <a:ext cx="7465868" cy="507831"/>
          </a:xfrm>
          <a:prstGeom prst="rect">
            <a:avLst/>
          </a:prstGeom>
          <a:noFill/>
        </p:spPr>
        <p:txBody>
          <a:bodyPr wrap="square" rtlCol="0">
            <a:spAutoFit/>
          </a:bodyPr>
          <a:lstStyle/>
          <a:p>
            <a:r>
              <a:rPr lang="en-US" sz="1350" dirty="0"/>
              <a:t>We see here overwhelmingly-strong evidence that Income and Sex have non-zero effects and “belong” in our model, and very strong evidence that Age belongs as well.</a:t>
            </a:r>
          </a:p>
        </p:txBody>
      </p:sp>
      <p:sp>
        <p:nvSpPr>
          <p:cNvPr id="6" name="Cross 5"/>
          <p:cNvSpPr/>
          <p:nvPr/>
        </p:nvSpPr>
        <p:spPr>
          <a:xfrm>
            <a:off x="304800" y="1007196"/>
            <a:ext cx="381000" cy="3048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9755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at the </a:t>
            </a:r>
            <a:r>
              <a:rPr lang="en-US" dirty="0" err="1" smtClean="0"/>
              <a:t>Univariate</a:t>
            </a:r>
            <a:r>
              <a:rPr lang="en-US" dirty="0" smtClean="0"/>
              <a:t> Statistics</a:t>
            </a:r>
            <a:endParaRPr lang="en-US" dirty="0"/>
          </a:p>
        </p:txBody>
      </p:sp>
      <p:sp>
        <p:nvSpPr>
          <p:cNvPr id="3" name="Content Placeholder 2"/>
          <p:cNvSpPr>
            <a:spLocks noGrp="1"/>
          </p:cNvSpPr>
          <p:nvPr>
            <p:ph idx="1"/>
          </p:nvPr>
        </p:nvSpPr>
        <p:spPr>
          <a:xfrm>
            <a:off x="457200" y="1752600"/>
            <a:ext cx="8229600" cy="3276600"/>
          </a:xfrm>
        </p:spPr>
        <p:txBody>
          <a:bodyPr>
            <a:normAutofit fontScale="92500" lnSpcReduction="20000"/>
          </a:bodyPr>
          <a:lstStyle/>
          <a:p>
            <a:r>
              <a:rPr lang="en-US" dirty="0" smtClean="0"/>
              <a:t>This will give you a sense of how each variable varies individually</a:t>
            </a:r>
          </a:p>
          <a:p>
            <a:pPr lvl="1"/>
            <a:r>
              <a:rPr lang="en-US" dirty="0" smtClean="0"/>
              <a:t>Estimate of population mean (or proportion)</a:t>
            </a:r>
          </a:p>
          <a:p>
            <a:pPr lvl="1"/>
            <a:r>
              <a:rPr lang="en-US" dirty="0" smtClean="0"/>
              <a:t>Standard deviation and extremes</a:t>
            </a:r>
          </a:p>
          <a:p>
            <a:pPr lvl="1"/>
            <a:r>
              <a:rPr lang="en-US" dirty="0" smtClean="0"/>
              <a:t>95%-confidence interval for population mean </a:t>
            </a:r>
          </a:p>
          <a:p>
            <a:pPr marL="457200" lvl="1" indent="0">
              <a:buNone/>
            </a:pPr>
            <a:r>
              <a:rPr lang="en-US" dirty="0"/>
              <a:t> </a:t>
            </a:r>
            <a:r>
              <a:rPr lang="en-US" dirty="0" smtClean="0"/>
              <a:t>   (or proportion)</a:t>
            </a:r>
          </a:p>
          <a:p>
            <a:pPr lvl="2"/>
            <a:r>
              <a:rPr lang="en-US" dirty="0" smtClean="0"/>
              <a:t>Estimate ± (~2)·(standard error of the mean)</a:t>
            </a:r>
          </a:p>
          <a:p>
            <a:pPr lvl="2"/>
            <a:r>
              <a:rPr lang="en-US" dirty="0"/>
              <a:t>Estimate ±</a:t>
            </a:r>
            <a:r>
              <a:rPr lang="en-US" dirty="0" smtClean="0"/>
              <a:t> “margin of error” (at 95%-confidence level)</a:t>
            </a:r>
            <a:endParaRPr lang="en-US" dirty="0"/>
          </a:p>
        </p:txBody>
      </p:sp>
    </p:spTree>
    <p:extLst>
      <p:ext uri="{BB962C8B-B14F-4D97-AF65-F5344CB8AC3E}">
        <p14:creationId xmlns:p14="http://schemas.microsoft.com/office/powerpoint/2010/main" val="940238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718" y="381000"/>
            <a:ext cx="7358637" cy="4696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846719" y="5577365"/>
            <a:ext cx="7358636" cy="400110"/>
          </a:xfrm>
          <a:prstGeom prst="rect">
            <a:avLst/>
          </a:prstGeom>
          <a:noFill/>
        </p:spPr>
        <p:txBody>
          <a:bodyPr wrap="square" rtlCol="0">
            <a:spAutoFit/>
          </a:bodyPr>
          <a:lstStyle/>
          <a:p>
            <a:r>
              <a:rPr lang="en-US" sz="2000" dirty="0" smtClean="0"/>
              <a:t>For example, $1,268.24 ± 1.9842·$53.87, or 46% </a:t>
            </a:r>
            <a:r>
              <a:rPr lang="en-US" sz="2000" dirty="0"/>
              <a:t>± </a:t>
            </a:r>
            <a:r>
              <a:rPr lang="en-US" sz="2000" dirty="0" smtClean="0"/>
              <a:t>1.9842·5.01% .</a:t>
            </a:r>
            <a:endParaRPr lang="en-US" sz="2000" dirty="0"/>
          </a:p>
        </p:txBody>
      </p:sp>
    </p:spTree>
    <p:extLst>
      <p:ext uri="{BB962C8B-B14F-4D97-AF65-F5344CB8AC3E}">
        <p14:creationId xmlns:p14="http://schemas.microsoft.com/office/powerpoint/2010/main" val="1060881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Full Regression</a:t>
            </a:r>
            <a:endParaRPr lang="en-US" dirty="0"/>
          </a:p>
        </p:txBody>
      </p:sp>
      <p:sp>
        <p:nvSpPr>
          <p:cNvPr id="3" name="Content Placeholder 2"/>
          <p:cNvSpPr>
            <a:spLocks noGrp="1"/>
          </p:cNvSpPr>
          <p:nvPr>
            <p:ph idx="1"/>
          </p:nvPr>
        </p:nvSpPr>
        <p:spPr>
          <a:xfrm>
            <a:off x="457200" y="1600201"/>
            <a:ext cx="8077200" cy="3428999"/>
          </a:xfrm>
        </p:spPr>
        <p:txBody>
          <a:bodyPr>
            <a:normAutofit fontScale="92500"/>
          </a:bodyPr>
          <a:lstStyle/>
          <a:p>
            <a:r>
              <a:rPr lang="en-US" dirty="0" smtClean="0"/>
              <a:t>The “most-complete” model provides …</a:t>
            </a:r>
          </a:p>
          <a:p>
            <a:pPr lvl="1"/>
            <a:r>
              <a:rPr lang="en-US" dirty="0" smtClean="0"/>
              <a:t>The best predictive model (pretty much)</a:t>
            </a:r>
          </a:p>
          <a:p>
            <a:pPr lvl="1"/>
            <a:r>
              <a:rPr lang="en-US" dirty="0" smtClean="0"/>
              <a:t>The most accurate estimate of the “pure effect” of each explanatory variable on the dependent variable</a:t>
            </a:r>
          </a:p>
          <a:p>
            <a:pPr lvl="2"/>
            <a:r>
              <a:rPr lang="en-US" dirty="0" smtClean="0"/>
              <a:t>Specifically, the difference in the dependent variable typically associated with one unit of difference in one explanatory variable when the others are held constant.</a:t>
            </a:r>
            <a:endParaRPr lang="en-US" dirty="0"/>
          </a:p>
        </p:txBody>
      </p:sp>
    </p:spTree>
    <p:extLst>
      <p:ext uri="{BB962C8B-B14F-4D97-AF65-F5344CB8AC3E}">
        <p14:creationId xmlns:p14="http://schemas.microsoft.com/office/powerpoint/2010/main" val="314586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066800"/>
            <a:ext cx="723938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2193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Adjusted Coefficient of Determination in the Full </a:t>
            </a:r>
            <a:r>
              <a:rPr lang="en-US" dirty="0"/>
              <a:t>M</a:t>
            </a:r>
            <a:r>
              <a:rPr lang="en-US" dirty="0" smtClean="0"/>
              <a:t>odel</a:t>
            </a:r>
            <a:endParaRPr lang="en-US" dirty="0"/>
          </a:p>
        </p:txBody>
      </p:sp>
      <p:sp>
        <p:nvSpPr>
          <p:cNvPr id="3" name="Content Placeholder 2"/>
          <p:cNvSpPr>
            <a:spLocks noGrp="1"/>
          </p:cNvSpPr>
          <p:nvPr>
            <p:ph idx="1"/>
          </p:nvPr>
        </p:nvSpPr>
        <p:spPr/>
        <p:txBody>
          <a:bodyPr>
            <a:normAutofit lnSpcReduction="10000"/>
          </a:bodyPr>
          <a:lstStyle/>
          <a:p>
            <a:r>
              <a:rPr lang="en-US" dirty="0" smtClean="0"/>
              <a:t>How much of the “story” (how much of the overall variation in the dependent variable) is potentially explained by the fact that the explanatory variables themselves vary across the population?</a:t>
            </a:r>
          </a:p>
          <a:p>
            <a:pPr lvl="2"/>
            <a:r>
              <a:rPr lang="en-US" dirty="0" smtClean="0"/>
              <a:t>r</a:t>
            </a:r>
            <a:r>
              <a:rPr lang="en-US" baseline="30000" dirty="0" smtClean="0"/>
              <a:t>2</a:t>
            </a:r>
            <a:r>
              <a:rPr lang="en-US" dirty="0" smtClean="0"/>
              <a:t> = 1 – </a:t>
            </a:r>
            <a:r>
              <a:rPr lang="en-US" dirty="0" err="1" smtClean="0"/>
              <a:t>Var</a:t>
            </a:r>
            <a:r>
              <a:rPr lang="en-US" dirty="0" smtClean="0"/>
              <a:t>(</a:t>
            </a:r>
            <a:r>
              <a:rPr lang="en-US" dirty="0" smtClean="0">
                <a:sym typeface="Symbol"/>
              </a:rPr>
              <a:t>) / </a:t>
            </a:r>
            <a:r>
              <a:rPr lang="en-US" dirty="0" err="1" smtClean="0">
                <a:sym typeface="Symbol"/>
              </a:rPr>
              <a:t>Var</a:t>
            </a:r>
            <a:r>
              <a:rPr lang="en-US" dirty="0" smtClean="0">
                <a:sym typeface="Symbol"/>
              </a:rPr>
              <a:t>(Y)  (roughly) = 68.74%</a:t>
            </a:r>
            <a:endParaRPr lang="en-US" dirty="0" smtClean="0"/>
          </a:p>
          <a:p>
            <a:pPr lvl="1"/>
            <a:r>
              <a:rPr lang="en-US" dirty="0" smtClean="0"/>
              <a:t>How can it be increased?</a:t>
            </a:r>
          </a:p>
          <a:p>
            <a:pPr lvl="2"/>
            <a:r>
              <a:rPr lang="en-US" dirty="0" smtClean="0"/>
              <a:t>By including new relevant variables</a:t>
            </a:r>
          </a:p>
          <a:p>
            <a:pPr lvl="2"/>
            <a:r>
              <a:rPr lang="en-US" dirty="0" smtClean="0"/>
              <a:t>Including a new “garbage” variable will leave it, on average, unchanged</a:t>
            </a:r>
          </a:p>
          <a:p>
            <a:pPr marL="0" indent="0">
              <a:buNone/>
            </a:pPr>
            <a:endParaRPr lang="en-US" dirty="0"/>
          </a:p>
        </p:txBody>
      </p:sp>
    </p:spTree>
    <p:extLst>
      <p:ext uri="{BB962C8B-B14F-4D97-AF65-F5344CB8AC3E}">
        <p14:creationId xmlns:p14="http://schemas.microsoft.com/office/powerpoint/2010/main" val="378657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2773</Words>
  <Application>Microsoft Office PowerPoint</Application>
  <PresentationFormat>On-screen Show (4:3)</PresentationFormat>
  <Paragraphs>188</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Office Theme</vt:lpstr>
      <vt:lpstr>Worksheet</vt:lpstr>
      <vt:lpstr>Regression Analysis: How to DO It</vt:lpstr>
      <vt:lpstr>Discounts on Car Purchases</vt:lpstr>
      <vt:lpstr>Discounts on Car Purchases</vt:lpstr>
      <vt:lpstr>Discounts on Car Purchases</vt:lpstr>
      <vt:lpstr>Look at the Univariate Statistics</vt:lpstr>
      <vt:lpstr>PowerPoint Presentation</vt:lpstr>
      <vt:lpstr>The Full Regression</vt:lpstr>
      <vt:lpstr>PowerPoint Presentation</vt:lpstr>
      <vt:lpstr>The Adjusted Coefficient of Determination in the Full Model</vt:lpstr>
      <vt:lpstr>The Coefficients</vt:lpstr>
      <vt:lpstr>PowerPoint Presentation</vt:lpstr>
      <vt:lpstr>PowerPoint Presentation</vt:lpstr>
      <vt:lpstr>Tests involving Coefficients</vt:lpstr>
      <vt:lpstr>Tests involving Coefficients</vt:lpstr>
      <vt:lpstr>Predictions</vt:lpstr>
      <vt:lpstr>PowerPoint Presentation</vt:lpstr>
      <vt:lpstr>Significance</vt:lpstr>
      <vt:lpstr>PowerPoint Presentation</vt:lpstr>
      <vt:lpstr>Significance (continued)</vt:lpstr>
      <vt:lpstr>Significance (continued)</vt:lpstr>
      <vt:lpstr>The Beta-Weights</vt:lpstr>
      <vt:lpstr>PowerPoint Presentation</vt:lpstr>
      <vt:lpstr>The Beta-Weights (continued)</vt:lpstr>
      <vt:lpstr>We Can Explore Other Models</vt:lpstr>
      <vt:lpstr>PowerPoint Presentation</vt:lpstr>
      <vt:lpstr>PowerPoint Presentation</vt:lpstr>
      <vt:lpstr>A Reconciliation across Models </vt:lpstr>
      <vt:lpstr>PowerPoint Presentation</vt:lpstr>
      <vt:lpstr>PowerPoint Presentation</vt:lpstr>
      <vt:lpstr>Conclusion</vt:lpstr>
      <vt:lpstr>Summary: Questions a Regression Study can Answer</vt:lpstr>
      <vt:lpstr>Make an Individual Prediction</vt:lpstr>
      <vt:lpstr>Estimate a Group Mean</vt:lpstr>
      <vt:lpstr>Estimate a “Pure” Difference (1)</vt:lpstr>
      <vt:lpstr>Estimate a “Pure” Effect (2)</vt:lpstr>
      <vt:lpstr>Estimate a Confounded Difference  (1)                                                                            </vt:lpstr>
      <vt:lpstr>Estimate a Confounded Difference (2)                                                                            </vt:lpstr>
      <vt:lpstr>Measure the Potential Explanatory Power of a Model</vt:lpstr>
      <vt:lpstr>Rank the Explanatory Variables by Relative Explanatory Importance</vt:lpstr>
      <vt:lpstr>Evaluate a Variable’s Model Inclusion (1)</vt:lpstr>
      <vt:lpstr>Evaluate a Variable’s Model Inclusion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Regression Analysis: How to DO It</dc:title>
  <dc:creator>Bob</dc:creator>
  <cp:lastModifiedBy>Robert J. Weber</cp:lastModifiedBy>
  <cp:revision>7</cp:revision>
  <dcterms:created xsi:type="dcterms:W3CDTF">2015-01-15T04:42:52Z</dcterms:created>
  <dcterms:modified xsi:type="dcterms:W3CDTF">2015-10-04T08:00:31Z</dcterms:modified>
</cp:coreProperties>
</file>